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sldIdLst>
    <p:sldId id="271" r:id="rId2"/>
    <p:sldId id="337" r:id="rId3"/>
    <p:sldId id="342" r:id="rId4"/>
    <p:sldId id="339" r:id="rId5"/>
    <p:sldId id="340" r:id="rId6"/>
    <p:sldId id="341" r:id="rId7"/>
    <p:sldId id="260" r:id="rId8"/>
    <p:sldId id="259" r:id="rId9"/>
    <p:sldId id="263" r:id="rId10"/>
    <p:sldId id="258" r:id="rId11"/>
    <p:sldId id="261" r:id="rId12"/>
    <p:sldId id="315" r:id="rId13"/>
    <p:sldId id="314" r:id="rId14"/>
    <p:sldId id="283" r:id="rId15"/>
    <p:sldId id="285" r:id="rId16"/>
    <p:sldId id="286" r:id="rId17"/>
    <p:sldId id="287" r:id="rId18"/>
    <p:sldId id="389" r:id="rId19"/>
    <p:sldId id="301" r:id="rId20"/>
    <p:sldId id="302" r:id="rId21"/>
    <p:sldId id="303" r:id="rId22"/>
    <p:sldId id="304" r:id="rId23"/>
    <p:sldId id="305" r:id="rId24"/>
    <p:sldId id="390" r:id="rId25"/>
    <p:sldId id="307" r:id="rId26"/>
    <p:sldId id="308" r:id="rId27"/>
    <p:sldId id="391" r:id="rId28"/>
    <p:sldId id="309" r:id="rId29"/>
    <p:sldId id="392" r:id="rId30"/>
    <p:sldId id="310" r:id="rId31"/>
    <p:sldId id="265" r:id="rId32"/>
    <p:sldId id="311" r:id="rId33"/>
    <p:sldId id="282" r:id="rId34"/>
    <p:sldId id="276" r:id="rId35"/>
    <p:sldId id="277" r:id="rId36"/>
    <p:sldId id="279" r:id="rId37"/>
    <p:sldId id="364" r:id="rId38"/>
    <p:sldId id="278" r:id="rId39"/>
    <p:sldId id="312" r:id="rId40"/>
    <p:sldId id="313" r:id="rId41"/>
    <p:sldId id="316" r:id="rId42"/>
    <p:sldId id="317" r:id="rId43"/>
    <p:sldId id="318" r:id="rId44"/>
    <p:sldId id="319" r:id="rId45"/>
    <p:sldId id="320" r:id="rId46"/>
    <p:sldId id="321" r:id="rId47"/>
    <p:sldId id="322" r:id="rId48"/>
    <p:sldId id="323" r:id="rId49"/>
    <p:sldId id="324" r:id="rId50"/>
    <p:sldId id="289" r:id="rId51"/>
    <p:sldId id="290" r:id="rId52"/>
    <p:sldId id="291" r:id="rId53"/>
    <p:sldId id="293" r:id="rId54"/>
    <p:sldId id="294" r:id="rId55"/>
    <p:sldId id="295" r:id="rId56"/>
    <p:sldId id="296" r:id="rId57"/>
    <p:sldId id="297" r:id="rId58"/>
    <p:sldId id="299" r:id="rId59"/>
    <p:sldId id="298" r:id="rId60"/>
    <p:sldId id="300" r:id="rId61"/>
    <p:sldId id="325" r:id="rId62"/>
    <p:sldId id="326" r:id="rId63"/>
    <p:sldId id="327" r:id="rId64"/>
    <p:sldId id="328" r:id="rId65"/>
    <p:sldId id="330" r:id="rId66"/>
    <p:sldId id="367" r:id="rId67"/>
    <p:sldId id="368" r:id="rId68"/>
    <p:sldId id="365" r:id="rId69"/>
    <p:sldId id="331" r:id="rId70"/>
    <p:sldId id="332" r:id="rId71"/>
    <p:sldId id="333" r:id="rId72"/>
    <p:sldId id="334" r:id="rId73"/>
    <p:sldId id="335" r:id="rId74"/>
    <p:sldId id="345" r:id="rId75"/>
    <p:sldId id="347" r:id="rId76"/>
    <p:sldId id="348" r:id="rId77"/>
    <p:sldId id="349" r:id="rId78"/>
    <p:sldId id="350" r:id="rId79"/>
    <p:sldId id="351" r:id="rId80"/>
    <p:sldId id="352" r:id="rId81"/>
    <p:sldId id="353" r:id="rId82"/>
    <p:sldId id="354" r:id="rId83"/>
    <p:sldId id="355" r:id="rId84"/>
    <p:sldId id="356" r:id="rId85"/>
    <p:sldId id="357" r:id="rId86"/>
    <p:sldId id="358" r:id="rId87"/>
    <p:sldId id="359" r:id="rId88"/>
    <p:sldId id="360" r:id="rId89"/>
    <p:sldId id="362" r:id="rId90"/>
    <p:sldId id="363" r:id="rId91"/>
    <p:sldId id="369" r:id="rId92"/>
    <p:sldId id="370" r:id="rId93"/>
    <p:sldId id="371" r:id="rId94"/>
    <p:sldId id="372" r:id="rId95"/>
    <p:sldId id="373" r:id="rId96"/>
    <p:sldId id="374" r:id="rId97"/>
    <p:sldId id="375" r:id="rId98"/>
    <p:sldId id="376" r:id="rId99"/>
    <p:sldId id="377" r:id="rId100"/>
    <p:sldId id="378" r:id="rId101"/>
    <p:sldId id="379" r:id="rId102"/>
    <p:sldId id="380" r:id="rId103"/>
    <p:sldId id="381" r:id="rId104"/>
    <p:sldId id="382" r:id="rId105"/>
    <p:sldId id="383" r:id="rId106"/>
    <p:sldId id="384" r:id="rId107"/>
    <p:sldId id="385" r:id="rId108"/>
    <p:sldId id="386" r:id="rId109"/>
    <p:sldId id="387" r:id="rId110"/>
    <p:sldId id="388"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94660"/>
  </p:normalViewPr>
  <p:slideViewPr>
    <p:cSldViewPr snapToGrid="0">
      <p:cViewPr varScale="1">
        <p:scale>
          <a:sx n="89" d="100"/>
          <a:sy n="89" d="100"/>
        </p:scale>
        <p:origin x="69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163D70-A604-4A02-9106-5DB4FC4FAF7A}" type="doc">
      <dgm:prSet loTypeId="urn:microsoft.com/office/officeart/2005/8/layout/vList2" loCatId="list" qsTypeId="urn:microsoft.com/office/officeart/2005/8/quickstyle/3d3" qsCatId="3D" csTypeId="urn:microsoft.com/office/officeart/2005/8/colors/accent1_3" csCatId="accent1" phldr="1"/>
      <dgm:spPr/>
      <dgm:t>
        <a:bodyPr/>
        <a:lstStyle/>
        <a:p>
          <a:endParaRPr lang="en-AE"/>
        </a:p>
      </dgm:t>
    </dgm:pt>
    <dgm:pt modelId="{C94C0955-CFE2-453C-98CE-F31E98B653B0}">
      <dgm:prSet custT="1"/>
      <dgm:spPr>
        <a:solidFill>
          <a:schemeClr val="tx1"/>
        </a:solidFill>
      </dgm:spPr>
      <dgm:t>
        <a:bodyPr/>
        <a:lstStyle/>
        <a:p>
          <a:r>
            <a:rPr lang="en-US" sz="3600" dirty="0"/>
            <a:t>Physical Object + Controller, Sensor and Actuators + Internet = Internet of Things		</a:t>
          </a:r>
          <a:r>
            <a:rPr lang="en-US" sz="3600" dirty="0">
              <a:effectLst>
                <a:outerShdw blurRad="38100" dist="38100" dir="2700000" algn="tl">
                  <a:srgbClr val="000000">
                    <a:alpha val="43137"/>
                  </a:srgbClr>
                </a:outerShdw>
              </a:effectLst>
            </a:rPr>
            <a:t>….1.1</a:t>
          </a:r>
          <a:endParaRPr lang="en-AE" sz="3600" dirty="0">
            <a:effectLst>
              <a:outerShdw blurRad="38100" dist="38100" dir="2700000" algn="tl">
                <a:srgbClr val="000000">
                  <a:alpha val="43137"/>
                </a:srgbClr>
              </a:outerShdw>
            </a:effectLst>
          </a:endParaRPr>
        </a:p>
      </dgm:t>
    </dgm:pt>
    <dgm:pt modelId="{A9E75C10-071C-462A-A132-F9C473227FB0}" type="parTrans" cxnId="{5EABC5F3-B747-4DD7-927E-4FA011665361}">
      <dgm:prSet/>
      <dgm:spPr/>
      <dgm:t>
        <a:bodyPr/>
        <a:lstStyle/>
        <a:p>
          <a:endParaRPr lang="en-AE" sz="1200">
            <a:effectLst>
              <a:outerShdw blurRad="38100" dist="38100" dir="2700000" algn="tl">
                <a:srgbClr val="000000">
                  <a:alpha val="43137"/>
                </a:srgbClr>
              </a:outerShdw>
            </a:effectLst>
          </a:endParaRPr>
        </a:p>
      </dgm:t>
    </dgm:pt>
    <dgm:pt modelId="{72C3FB7B-0302-4235-B3D7-E249C87866B0}" type="sibTrans" cxnId="{5EABC5F3-B747-4DD7-927E-4FA011665361}">
      <dgm:prSet/>
      <dgm:spPr/>
      <dgm:t>
        <a:bodyPr/>
        <a:lstStyle/>
        <a:p>
          <a:endParaRPr lang="en-AE" sz="1200">
            <a:effectLst>
              <a:outerShdw blurRad="38100" dist="38100" dir="2700000" algn="tl">
                <a:srgbClr val="000000">
                  <a:alpha val="43137"/>
                </a:srgbClr>
              </a:outerShdw>
            </a:effectLst>
          </a:endParaRPr>
        </a:p>
      </dgm:t>
    </dgm:pt>
    <dgm:pt modelId="{EA66C655-CC0E-4065-87EE-959DB756FF03}" type="pres">
      <dgm:prSet presAssocID="{48163D70-A604-4A02-9106-5DB4FC4FAF7A}" presName="linear" presStyleCnt="0">
        <dgm:presLayoutVars>
          <dgm:animLvl val="lvl"/>
          <dgm:resizeHandles val="exact"/>
        </dgm:presLayoutVars>
      </dgm:prSet>
      <dgm:spPr/>
      <dgm:t>
        <a:bodyPr/>
        <a:lstStyle/>
        <a:p>
          <a:endParaRPr lang="en-IN"/>
        </a:p>
      </dgm:t>
    </dgm:pt>
    <dgm:pt modelId="{EC899D90-6C88-47DD-B71D-EDCA23F304EC}" type="pres">
      <dgm:prSet presAssocID="{C94C0955-CFE2-453C-98CE-F31E98B653B0}" presName="parentText" presStyleLbl="node1" presStyleIdx="0" presStyleCnt="1" custLinFactNeighborX="0">
        <dgm:presLayoutVars>
          <dgm:chMax val="0"/>
          <dgm:bulletEnabled val="1"/>
        </dgm:presLayoutVars>
      </dgm:prSet>
      <dgm:spPr/>
      <dgm:t>
        <a:bodyPr/>
        <a:lstStyle/>
        <a:p>
          <a:endParaRPr lang="en-IN"/>
        </a:p>
      </dgm:t>
    </dgm:pt>
  </dgm:ptLst>
  <dgm:cxnLst>
    <dgm:cxn modelId="{BB02FFF7-FB10-4EF9-92D4-FCA6BDAC05BB}" type="presOf" srcId="{C94C0955-CFE2-453C-98CE-F31E98B653B0}" destId="{EC899D90-6C88-47DD-B71D-EDCA23F304EC}" srcOrd="0" destOrd="0" presId="urn:microsoft.com/office/officeart/2005/8/layout/vList2"/>
    <dgm:cxn modelId="{5EABC5F3-B747-4DD7-927E-4FA011665361}" srcId="{48163D70-A604-4A02-9106-5DB4FC4FAF7A}" destId="{C94C0955-CFE2-453C-98CE-F31E98B653B0}" srcOrd="0" destOrd="0" parTransId="{A9E75C10-071C-462A-A132-F9C473227FB0}" sibTransId="{72C3FB7B-0302-4235-B3D7-E249C87866B0}"/>
    <dgm:cxn modelId="{4106ADC4-9B62-40A0-A0EF-3F8B2E63EFF1}" type="presOf" srcId="{48163D70-A604-4A02-9106-5DB4FC4FAF7A}" destId="{EA66C655-CC0E-4065-87EE-959DB756FF03}" srcOrd="0" destOrd="0" presId="urn:microsoft.com/office/officeart/2005/8/layout/vList2"/>
    <dgm:cxn modelId="{953A3937-7E67-4E0F-BB6E-FCB883FA90BA}" type="presParOf" srcId="{EA66C655-CC0E-4065-87EE-959DB756FF03}" destId="{EC899D90-6C88-47DD-B71D-EDCA23F304EC}"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8F38B18-B32E-4357-A1FC-5A54E9C6207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E"/>
        </a:p>
      </dgm:t>
    </dgm:pt>
    <dgm:pt modelId="{1F892AAA-CCAE-4CD8-9333-651C78C605B8}">
      <dgm:prSet/>
      <dgm:spPr/>
      <dgm:t>
        <a:bodyPr/>
        <a:lstStyle/>
        <a:p>
          <a:r>
            <a:rPr lang="en-IN"/>
            <a:t>Firmware</a:t>
          </a:r>
          <a:endParaRPr lang="en-AE"/>
        </a:p>
      </dgm:t>
    </dgm:pt>
    <dgm:pt modelId="{B8673C09-FD32-4B2A-9C9B-819F91889435}" type="parTrans" cxnId="{15E23205-1ED9-46BD-9FD6-18480F0ABB11}">
      <dgm:prSet/>
      <dgm:spPr/>
      <dgm:t>
        <a:bodyPr/>
        <a:lstStyle/>
        <a:p>
          <a:endParaRPr lang="en-AE"/>
        </a:p>
      </dgm:t>
    </dgm:pt>
    <dgm:pt modelId="{D43A465B-3D7A-482E-B0B6-A496F3D38B71}" type="sibTrans" cxnId="{15E23205-1ED9-46BD-9FD6-18480F0ABB11}">
      <dgm:prSet/>
      <dgm:spPr/>
      <dgm:t>
        <a:bodyPr/>
        <a:lstStyle/>
        <a:p>
          <a:endParaRPr lang="en-AE"/>
        </a:p>
      </dgm:t>
    </dgm:pt>
    <dgm:pt modelId="{9D6E3CAD-DD81-44B5-B563-5BBDB166E073}">
      <dgm:prSet/>
      <dgm:spPr/>
      <dgm:t>
        <a:bodyPr/>
        <a:lstStyle/>
        <a:p>
          <a:r>
            <a:rPr lang="en-US" dirty="0" err="1"/>
            <a:t>Thingsquare</a:t>
          </a:r>
          <a:r>
            <a:rPr lang="en-US" dirty="0"/>
            <a:t> Mist is an open-source firmware (software embedded in hardware) for true Internet-connectivity to the IoT. </a:t>
          </a:r>
          <a:endParaRPr lang="en-AE" dirty="0"/>
        </a:p>
      </dgm:t>
    </dgm:pt>
    <dgm:pt modelId="{13EE5E90-0C81-48AA-8AAC-15F78CDD3154}" type="parTrans" cxnId="{87E5B8FE-AC45-4F24-BCA3-DDDF0F6A5D95}">
      <dgm:prSet/>
      <dgm:spPr/>
      <dgm:t>
        <a:bodyPr/>
        <a:lstStyle/>
        <a:p>
          <a:endParaRPr lang="en-AE"/>
        </a:p>
      </dgm:t>
    </dgm:pt>
    <dgm:pt modelId="{076E3DD1-D9A5-4972-A36A-0159DADD63DD}" type="sibTrans" cxnId="{87E5B8FE-AC45-4F24-BCA3-DDDF0F6A5D95}">
      <dgm:prSet/>
      <dgm:spPr/>
      <dgm:t>
        <a:bodyPr/>
        <a:lstStyle/>
        <a:p>
          <a:endParaRPr lang="en-AE"/>
        </a:p>
      </dgm:t>
    </dgm:pt>
    <dgm:pt modelId="{71536B7F-8E4A-4DF0-B59F-E31B959E2A06}">
      <dgm:prSet/>
      <dgm:spPr/>
      <dgm:t>
        <a:bodyPr/>
        <a:lstStyle/>
        <a:p>
          <a:r>
            <a:rPr lang="en-US" dirty="0"/>
            <a:t>It enables resilient wireless mesh networking. </a:t>
          </a:r>
          <a:endParaRPr lang="en-AE" dirty="0"/>
        </a:p>
      </dgm:t>
    </dgm:pt>
    <dgm:pt modelId="{E7E65EDC-8582-4FCD-9E3C-0B21EC23F793}" type="parTrans" cxnId="{5F7D96E2-7548-4FDE-9482-30BF4C4211DC}">
      <dgm:prSet/>
      <dgm:spPr/>
      <dgm:t>
        <a:bodyPr/>
        <a:lstStyle/>
        <a:p>
          <a:endParaRPr lang="en-AE"/>
        </a:p>
      </dgm:t>
    </dgm:pt>
    <dgm:pt modelId="{8018BAC5-D010-49E2-B6E4-70AF4AD1DFF6}" type="sibTrans" cxnId="{5F7D96E2-7548-4FDE-9482-30BF4C4211DC}">
      <dgm:prSet/>
      <dgm:spPr/>
      <dgm:t>
        <a:bodyPr/>
        <a:lstStyle/>
        <a:p>
          <a:endParaRPr lang="en-AE"/>
        </a:p>
      </dgm:t>
    </dgm:pt>
    <dgm:pt modelId="{9AE5A14E-5CAF-4899-87F8-CC766C901D59}">
      <dgm:prSet/>
      <dgm:spPr/>
      <dgm:t>
        <a:bodyPr/>
        <a:lstStyle/>
        <a:p>
          <a:r>
            <a:rPr lang="en-US" dirty="0"/>
            <a:t>Several microcontrollers with a range of wireless radios support Things MIST.</a:t>
          </a:r>
          <a:endParaRPr lang="en-AE" dirty="0"/>
        </a:p>
      </dgm:t>
    </dgm:pt>
    <dgm:pt modelId="{FB30CB0C-766A-4FD7-B61F-1D1578627AD4}" type="parTrans" cxnId="{D97D9D77-E88B-45D3-8AEC-C84A644C9C2D}">
      <dgm:prSet/>
      <dgm:spPr/>
      <dgm:t>
        <a:bodyPr/>
        <a:lstStyle/>
        <a:p>
          <a:endParaRPr lang="en-AE"/>
        </a:p>
      </dgm:t>
    </dgm:pt>
    <dgm:pt modelId="{149C2159-82E0-494B-AD6A-1B3C7D89FDF9}" type="sibTrans" cxnId="{D97D9D77-E88B-45D3-8AEC-C84A644C9C2D}">
      <dgm:prSet/>
      <dgm:spPr/>
      <dgm:t>
        <a:bodyPr/>
        <a:lstStyle/>
        <a:p>
          <a:endParaRPr lang="en-AE"/>
        </a:p>
      </dgm:t>
    </dgm:pt>
    <dgm:pt modelId="{9F3995E3-3D96-4D77-9DB9-FDA615540E9D}">
      <dgm:prSet/>
      <dgm:spPr/>
      <dgm:t>
        <a:bodyPr/>
        <a:lstStyle/>
        <a:p>
          <a:r>
            <a:rPr lang="en-US" b="0" i="0" dirty="0"/>
            <a:t>Firmware is a form of microcode or program embedded into hardware devices to help them operate effectively. Hardware like cameras, mobile phones, network cards, optical drives, printers, routers, scanners, and television remotes rely on firmware built into their memory to function smoothly.</a:t>
          </a:r>
          <a:endParaRPr lang="en-AE" dirty="0"/>
        </a:p>
      </dgm:t>
    </dgm:pt>
    <dgm:pt modelId="{0862744A-9A65-4C7E-8E38-C122B0D6A81F}" type="parTrans" cxnId="{8FCC019A-F6AC-4E35-B14A-A6ECC9F26326}">
      <dgm:prSet/>
      <dgm:spPr/>
      <dgm:t>
        <a:bodyPr/>
        <a:lstStyle/>
        <a:p>
          <a:endParaRPr lang="en-AE"/>
        </a:p>
      </dgm:t>
    </dgm:pt>
    <dgm:pt modelId="{25F0E246-2059-42AB-A415-2892028FCF70}" type="sibTrans" cxnId="{8FCC019A-F6AC-4E35-B14A-A6ECC9F26326}">
      <dgm:prSet/>
      <dgm:spPr/>
      <dgm:t>
        <a:bodyPr/>
        <a:lstStyle/>
        <a:p>
          <a:endParaRPr lang="en-AE"/>
        </a:p>
      </dgm:t>
    </dgm:pt>
    <dgm:pt modelId="{4DF9D8DC-06DE-4B93-84B4-38363BA52052}" type="pres">
      <dgm:prSet presAssocID="{38F38B18-B32E-4357-A1FC-5A54E9C62077}" presName="linear" presStyleCnt="0">
        <dgm:presLayoutVars>
          <dgm:animLvl val="lvl"/>
          <dgm:resizeHandles val="exact"/>
        </dgm:presLayoutVars>
      </dgm:prSet>
      <dgm:spPr/>
      <dgm:t>
        <a:bodyPr/>
        <a:lstStyle/>
        <a:p>
          <a:endParaRPr lang="en-IN"/>
        </a:p>
      </dgm:t>
    </dgm:pt>
    <dgm:pt modelId="{CCF0DCCD-E4F2-499C-A640-D9194613622B}" type="pres">
      <dgm:prSet presAssocID="{1F892AAA-CCAE-4CD8-9333-651C78C605B8}" presName="parentText" presStyleLbl="node1" presStyleIdx="0" presStyleCnt="1">
        <dgm:presLayoutVars>
          <dgm:chMax val="0"/>
          <dgm:bulletEnabled val="1"/>
        </dgm:presLayoutVars>
      </dgm:prSet>
      <dgm:spPr/>
      <dgm:t>
        <a:bodyPr/>
        <a:lstStyle/>
        <a:p>
          <a:endParaRPr lang="en-IN"/>
        </a:p>
      </dgm:t>
    </dgm:pt>
    <dgm:pt modelId="{83D0564A-F50A-4467-8E2D-61D5899A2A67}" type="pres">
      <dgm:prSet presAssocID="{1F892AAA-CCAE-4CD8-9333-651C78C605B8}" presName="childText" presStyleLbl="revTx" presStyleIdx="0" presStyleCnt="1">
        <dgm:presLayoutVars>
          <dgm:bulletEnabled val="1"/>
        </dgm:presLayoutVars>
      </dgm:prSet>
      <dgm:spPr/>
      <dgm:t>
        <a:bodyPr/>
        <a:lstStyle/>
        <a:p>
          <a:endParaRPr lang="en-IN"/>
        </a:p>
      </dgm:t>
    </dgm:pt>
  </dgm:ptLst>
  <dgm:cxnLst>
    <dgm:cxn modelId="{8FB12301-284B-4E2D-A7FD-005D0DB50055}" type="presOf" srcId="{71536B7F-8E4A-4DF0-B59F-E31B959E2A06}" destId="{83D0564A-F50A-4467-8E2D-61D5899A2A67}" srcOrd="0" destOrd="1" presId="urn:microsoft.com/office/officeart/2005/8/layout/vList2"/>
    <dgm:cxn modelId="{5F7D96E2-7548-4FDE-9482-30BF4C4211DC}" srcId="{1F892AAA-CCAE-4CD8-9333-651C78C605B8}" destId="{71536B7F-8E4A-4DF0-B59F-E31B959E2A06}" srcOrd="1" destOrd="0" parTransId="{E7E65EDC-8582-4FCD-9E3C-0B21EC23F793}" sibTransId="{8018BAC5-D010-49E2-B6E4-70AF4AD1DFF6}"/>
    <dgm:cxn modelId="{3E06ED23-DE60-43DA-A057-C6E62332FAC2}" type="presOf" srcId="{1F892AAA-CCAE-4CD8-9333-651C78C605B8}" destId="{CCF0DCCD-E4F2-499C-A640-D9194613622B}" srcOrd="0" destOrd="0" presId="urn:microsoft.com/office/officeart/2005/8/layout/vList2"/>
    <dgm:cxn modelId="{3607745A-FB2D-40F6-AB44-739112B8DF0F}" type="presOf" srcId="{9F3995E3-3D96-4D77-9DB9-FDA615540E9D}" destId="{83D0564A-F50A-4467-8E2D-61D5899A2A67}" srcOrd="0" destOrd="3" presId="urn:microsoft.com/office/officeart/2005/8/layout/vList2"/>
    <dgm:cxn modelId="{D97D9D77-E88B-45D3-8AEC-C84A644C9C2D}" srcId="{1F892AAA-CCAE-4CD8-9333-651C78C605B8}" destId="{9AE5A14E-5CAF-4899-87F8-CC766C901D59}" srcOrd="2" destOrd="0" parTransId="{FB30CB0C-766A-4FD7-B61F-1D1578627AD4}" sibTransId="{149C2159-82E0-494B-AD6A-1B3C7D89FDF9}"/>
    <dgm:cxn modelId="{87E5B8FE-AC45-4F24-BCA3-DDDF0F6A5D95}" srcId="{1F892AAA-CCAE-4CD8-9333-651C78C605B8}" destId="{9D6E3CAD-DD81-44B5-B563-5BBDB166E073}" srcOrd="0" destOrd="0" parTransId="{13EE5E90-0C81-48AA-8AAC-15F78CDD3154}" sibTransId="{076E3DD1-D9A5-4972-A36A-0159DADD63DD}"/>
    <dgm:cxn modelId="{8FCC019A-F6AC-4E35-B14A-A6ECC9F26326}" srcId="{1F892AAA-CCAE-4CD8-9333-651C78C605B8}" destId="{9F3995E3-3D96-4D77-9DB9-FDA615540E9D}" srcOrd="3" destOrd="0" parTransId="{0862744A-9A65-4C7E-8E38-C122B0D6A81F}" sibTransId="{25F0E246-2059-42AB-A415-2892028FCF70}"/>
    <dgm:cxn modelId="{D97F1400-971A-4707-9C2A-8A354A8CD837}" type="presOf" srcId="{38F38B18-B32E-4357-A1FC-5A54E9C62077}" destId="{4DF9D8DC-06DE-4B93-84B4-38363BA52052}" srcOrd="0" destOrd="0" presId="urn:microsoft.com/office/officeart/2005/8/layout/vList2"/>
    <dgm:cxn modelId="{15E23205-1ED9-46BD-9FD6-18480F0ABB11}" srcId="{38F38B18-B32E-4357-A1FC-5A54E9C62077}" destId="{1F892AAA-CCAE-4CD8-9333-651C78C605B8}" srcOrd="0" destOrd="0" parTransId="{B8673C09-FD32-4B2A-9C9B-819F91889435}" sibTransId="{D43A465B-3D7A-482E-B0B6-A496F3D38B71}"/>
    <dgm:cxn modelId="{2ACF0545-A640-4CBC-BCCF-7050325F4103}" type="presOf" srcId="{9D6E3CAD-DD81-44B5-B563-5BBDB166E073}" destId="{83D0564A-F50A-4467-8E2D-61D5899A2A67}" srcOrd="0" destOrd="0" presId="urn:microsoft.com/office/officeart/2005/8/layout/vList2"/>
    <dgm:cxn modelId="{845796FF-3244-421D-AD92-A9790FB7379E}" type="presOf" srcId="{9AE5A14E-5CAF-4899-87F8-CC766C901D59}" destId="{83D0564A-F50A-4467-8E2D-61D5899A2A67}" srcOrd="0" destOrd="2" presId="urn:microsoft.com/office/officeart/2005/8/layout/vList2"/>
    <dgm:cxn modelId="{BEFBCE58-72EE-43CE-83F6-9CC159F0DDAB}" type="presParOf" srcId="{4DF9D8DC-06DE-4B93-84B4-38363BA52052}" destId="{CCF0DCCD-E4F2-499C-A640-D9194613622B}" srcOrd="0" destOrd="0" presId="urn:microsoft.com/office/officeart/2005/8/layout/vList2"/>
    <dgm:cxn modelId="{BF8D92CD-639A-4AA7-9921-0E2CC7F24000}" type="presParOf" srcId="{4DF9D8DC-06DE-4B93-84B4-38363BA52052}" destId="{83D0564A-F50A-4467-8E2D-61D5899A2A6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6A3EE78-9804-4214-A12F-9DD014E94816}" type="doc">
      <dgm:prSet loTypeId="urn:microsoft.com/office/officeart/2005/8/layout/vList2" loCatId="list" qsTypeId="urn:microsoft.com/office/officeart/2005/8/quickstyle/3d3" qsCatId="3D" csTypeId="urn:microsoft.com/office/officeart/2005/8/colors/accent0_3" csCatId="mainScheme" phldr="1"/>
      <dgm:spPr/>
      <dgm:t>
        <a:bodyPr/>
        <a:lstStyle/>
        <a:p>
          <a:endParaRPr lang="en-AE"/>
        </a:p>
      </dgm:t>
    </dgm:pt>
    <dgm:pt modelId="{9E4C0FB7-7310-40A3-8DFB-B803E5C94AB4}">
      <dgm:prSet/>
      <dgm:spPr/>
      <dgm:t>
        <a:bodyPr/>
        <a:lstStyle/>
        <a:p>
          <a:r>
            <a:rPr lang="en-IN" dirty="0"/>
            <a:t>Let us categorise the resources which enable the development of IoT prototype and product</a:t>
          </a:r>
          <a:endParaRPr lang="en-AE" dirty="0"/>
        </a:p>
      </dgm:t>
    </dgm:pt>
    <dgm:pt modelId="{B1C8BDD5-32FE-4BCB-8A40-D19FF79B88BF}" type="parTrans" cxnId="{67842402-7476-4D71-8159-95775531EC95}">
      <dgm:prSet/>
      <dgm:spPr/>
      <dgm:t>
        <a:bodyPr/>
        <a:lstStyle/>
        <a:p>
          <a:endParaRPr lang="en-AE"/>
        </a:p>
      </dgm:t>
    </dgm:pt>
    <dgm:pt modelId="{6E594453-463B-4439-A327-5D1584560D0B}" type="sibTrans" cxnId="{67842402-7476-4D71-8159-95775531EC95}">
      <dgm:prSet/>
      <dgm:spPr/>
      <dgm:t>
        <a:bodyPr/>
        <a:lstStyle/>
        <a:p>
          <a:endParaRPr lang="en-AE"/>
        </a:p>
      </dgm:t>
    </dgm:pt>
    <dgm:pt modelId="{71EFE119-E65A-4F15-A2BD-F480E8ADA60D}" type="pres">
      <dgm:prSet presAssocID="{96A3EE78-9804-4214-A12F-9DD014E94816}" presName="linear" presStyleCnt="0">
        <dgm:presLayoutVars>
          <dgm:animLvl val="lvl"/>
          <dgm:resizeHandles val="exact"/>
        </dgm:presLayoutVars>
      </dgm:prSet>
      <dgm:spPr/>
      <dgm:t>
        <a:bodyPr/>
        <a:lstStyle/>
        <a:p>
          <a:endParaRPr lang="en-IN"/>
        </a:p>
      </dgm:t>
    </dgm:pt>
    <dgm:pt modelId="{51FDB6E2-FC43-4CA6-9B6F-E2A9ACC153B6}" type="pres">
      <dgm:prSet presAssocID="{9E4C0FB7-7310-40A3-8DFB-B803E5C94AB4}" presName="parentText" presStyleLbl="node1" presStyleIdx="0" presStyleCnt="1">
        <dgm:presLayoutVars>
          <dgm:chMax val="0"/>
          <dgm:bulletEnabled val="1"/>
        </dgm:presLayoutVars>
      </dgm:prSet>
      <dgm:spPr/>
      <dgm:t>
        <a:bodyPr/>
        <a:lstStyle/>
        <a:p>
          <a:endParaRPr lang="en-IN"/>
        </a:p>
      </dgm:t>
    </dgm:pt>
  </dgm:ptLst>
  <dgm:cxnLst>
    <dgm:cxn modelId="{EF71D5BD-AFB3-40C6-9436-D45A18CAB3B4}" type="presOf" srcId="{96A3EE78-9804-4214-A12F-9DD014E94816}" destId="{71EFE119-E65A-4F15-A2BD-F480E8ADA60D}" srcOrd="0" destOrd="0" presId="urn:microsoft.com/office/officeart/2005/8/layout/vList2"/>
    <dgm:cxn modelId="{67842402-7476-4D71-8159-95775531EC95}" srcId="{96A3EE78-9804-4214-A12F-9DD014E94816}" destId="{9E4C0FB7-7310-40A3-8DFB-B803E5C94AB4}" srcOrd="0" destOrd="0" parTransId="{B1C8BDD5-32FE-4BCB-8A40-D19FF79B88BF}" sibTransId="{6E594453-463B-4439-A327-5D1584560D0B}"/>
    <dgm:cxn modelId="{4430AE5F-2CC1-469F-B286-7B6795B3EFA5}" type="presOf" srcId="{9E4C0FB7-7310-40A3-8DFB-B803E5C94AB4}" destId="{51FDB6E2-FC43-4CA6-9B6F-E2A9ACC153B6}" srcOrd="0" destOrd="0" presId="urn:microsoft.com/office/officeart/2005/8/layout/vList2"/>
    <dgm:cxn modelId="{04FAE1FA-07BC-4C4C-A8F0-8E2ACC931DB2}" type="presParOf" srcId="{71EFE119-E65A-4F15-A2BD-F480E8ADA60D}" destId="{51FDB6E2-FC43-4CA6-9B6F-E2A9ACC153B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7980DDE-AC3A-4030-9001-3C9A41D2CDE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AE"/>
        </a:p>
      </dgm:t>
    </dgm:pt>
    <dgm:pt modelId="{BFB42988-5970-47A2-9685-1CDFA793BCC5}">
      <dgm:prSet/>
      <dgm:spPr/>
      <dgm:t>
        <a:bodyPr/>
        <a:lstStyle/>
        <a:p>
          <a:r>
            <a:rPr lang="en-US" b="1"/>
            <a:t>Wireless Sensor Network (WSN)</a:t>
          </a:r>
          <a:endParaRPr lang="en-AE"/>
        </a:p>
      </dgm:t>
    </dgm:pt>
    <dgm:pt modelId="{C0A82A74-148F-4ADD-82EB-8C18DF4D9439}" type="parTrans" cxnId="{FFE65E35-18CE-4676-A124-64687A83FE75}">
      <dgm:prSet/>
      <dgm:spPr/>
      <dgm:t>
        <a:bodyPr/>
        <a:lstStyle/>
        <a:p>
          <a:endParaRPr lang="en-AE"/>
        </a:p>
      </dgm:t>
    </dgm:pt>
    <dgm:pt modelId="{48D015B8-EADE-4BB9-B9FB-AF2AA1F0C4AD}" type="sibTrans" cxnId="{FFE65E35-18CE-4676-A124-64687A83FE75}">
      <dgm:prSet/>
      <dgm:spPr/>
      <dgm:t>
        <a:bodyPr/>
        <a:lstStyle/>
        <a:p>
          <a:endParaRPr lang="en-AE"/>
        </a:p>
      </dgm:t>
    </dgm:pt>
    <dgm:pt modelId="{4EE4A264-E040-4ECE-819A-61B646777298}">
      <dgm:prSet/>
      <dgm:spPr/>
      <dgm:t>
        <a:bodyPr/>
        <a:lstStyle/>
        <a:p>
          <a:r>
            <a:rPr lang="en-US" dirty="0"/>
            <a:t>Wireless Sensor Network (WSN) is defined as a network in which each sensor node connects wirelessly and has capabilities of computations for data compaction, aggregation and </a:t>
          </a:r>
          <a:r>
            <a:rPr lang="en-IN" dirty="0"/>
            <a:t>analysis plus communication and networking. WSN node is autonomous. </a:t>
          </a:r>
          <a:endParaRPr lang="en-AE" dirty="0"/>
        </a:p>
      </dgm:t>
    </dgm:pt>
    <dgm:pt modelId="{209D286F-E89C-4D5D-B64C-259D430BD9A2}" type="parTrans" cxnId="{B5C1D4E4-36E2-408F-9870-B991BFC0CEC7}">
      <dgm:prSet/>
      <dgm:spPr/>
      <dgm:t>
        <a:bodyPr/>
        <a:lstStyle/>
        <a:p>
          <a:endParaRPr lang="en-AE"/>
        </a:p>
      </dgm:t>
    </dgm:pt>
    <dgm:pt modelId="{24FC434F-C4C7-438C-B6DE-9CEDAC28D33A}" type="sibTrans" cxnId="{B5C1D4E4-36E2-408F-9870-B991BFC0CEC7}">
      <dgm:prSet/>
      <dgm:spPr/>
      <dgm:t>
        <a:bodyPr/>
        <a:lstStyle/>
        <a:p>
          <a:endParaRPr lang="en-AE"/>
        </a:p>
      </dgm:t>
    </dgm:pt>
    <dgm:pt modelId="{561BA326-2A1A-46E0-91C8-7116B89DC6DE}">
      <dgm:prSet/>
      <dgm:spPr/>
      <dgm:t>
        <a:bodyPr/>
        <a:lstStyle/>
        <a:p>
          <a:r>
            <a:rPr lang="en-IN"/>
            <a:t>Autonomous </a:t>
          </a:r>
          <a:r>
            <a:rPr lang="en-US"/>
            <a:t>refers to independent computing power and capability to send requests and receive responses, and data forward and routing capabilities.</a:t>
          </a:r>
          <a:endParaRPr lang="en-AE"/>
        </a:p>
      </dgm:t>
    </dgm:pt>
    <dgm:pt modelId="{A843A98C-C1A6-4803-8881-A3205E409643}" type="parTrans" cxnId="{D04F7423-0772-42F8-86E9-397A310C34E5}">
      <dgm:prSet/>
      <dgm:spPr/>
      <dgm:t>
        <a:bodyPr/>
        <a:lstStyle/>
        <a:p>
          <a:endParaRPr lang="en-AE"/>
        </a:p>
      </dgm:t>
    </dgm:pt>
    <dgm:pt modelId="{4330778A-55EE-4FC4-B1E9-01CD66BE513B}" type="sibTrans" cxnId="{D04F7423-0772-42F8-86E9-397A310C34E5}">
      <dgm:prSet/>
      <dgm:spPr/>
      <dgm:t>
        <a:bodyPr/>
        <a:lstStyle/>
        <a:p>
          <a:endParaRPr lang="en-AE"/>
        </a:p>
      </dgm:t>
    </dgm:pt>
    <dgm:pt modelId="{69741CE2-DC84-4304-B725-BCB8A942F096}" type="pres">
      <dgm:prSet presAssocID="{D7980DDE-AC3A-4030-9001-3C9A41D2CDEC}" presName="linear" presStyleCnt="0">
        <dgm:presLayoutVars>
          <dgm:animLvl val="lvl"/>
          <dgm:resizeHandles val="exact"/>
        </dgm:presLayoutVars>
      </dgm:prSet>
      <dgm:spPr/>
      <dgm:t>
        <a:bodyPr/>
        <a:lstStyle/>
        <a:p>
          <a:endParaRPr lang="en-IN"/>
        </a:p>
      </dgm:t>
    </dgm:pt>
    <dgm:pt modelId="{BF92CF27-D367-4931-89A4-B133235533E5}" type="pres">
      <dgm:prSet presAssocID="{BFB42988-5970-47A2-9685-1CDFA793BCC5}" presName="parentText" presStyleLbl="node1" presStyleIdx="0" presStyleCnt="1">
        <dgm:presLayoutVars>
          <dgm:chMax val="0"/>
          <dgm:bulletEnabled val="1"/>
        </dgm:presLayoutVars>
      </dgm:prSet>
      <dgm:spPr/>
      <dgm:t>
        <a:bodyPr/>
        <a:lstStyle/>
        <a:p>
          <a:endParaRPr lang="en-IN"/>
        </a:p>
      </dgm:t>
    </dgm:pt>
    <dgm:pt modelId="{BF8C01F7-4EBC-4121-A42E-13197F435BAB}" type="pres">
      <dgm:prSet presAssocID="{BFB42988-5970-47A2-9685-1CDFA793BCC5}" presName="childText" presStyleLbl="revTx" presStyleIdx="0" presStyleCnt="1">
        <dgm:presLayoutVars>
          <dgm:bulletEnabled val="1"/>
        </dgm:presLayoutVars>
      </dgm:prSet>
      <dgm:spPr/>
      <dgm:t>
        <a:bodyPr/>
        <a:lstStyle/>
        <a:p>
          <a:endParaRPr lang="en-IN"/>
        </a:p>
      </dgm:t>
    </dgm:pt>
  </dgm:ptLst>
  <dgm:cxnLst>
    <dgm:cxn modelId="{718F184F-AAF8-46E0-A3D7-5BC883002C89}" type="presOf" srcId="{4EE4A264-E040-4ECE-819A-61B646777298}" destId="{BF8C01F7-4EBC-4121-A42E-13197F435BAB}" srcOrd="0" destOrd="0" presId="urn:microsoft.com/office/officeart/2005/8/layout/vList2"/>
    <dgm:cxn modelId="{F90CC4C4-85EA-42CB-AC08-04120E82690B}" type="presOf" srcId="{561BA326-2A1A-46E0-91C8-7116B89DC6DE}" destId="{BF8C01F7-4EBC-4121-A42E-13197F435BAB}" srcOrd="0" destOrd="1" presId="urn:microsoft.com/office/officeart/2005/8/layout/vList2"/>
    <dgm:cxn modelId="{0CC8599D-0B4E-4AB4-B870-554197B73547}" type="presOf" srcId="{D7980DDE-AC3A-4030-9001-3C9A41D2CDEC}" destId="{69741CE2-DC84-4304-B725-BCB8A942F096}" srcOrd="0" destOrd="0" presId="urn:microsoft.com/office/officeart/2005/8/layout/vList2"/>
    <dgm:cxn modelId="{FFE65E35-18CE-4676-A124-64687A83FE75}" srcId="{D7980DDE-AC3A-4030-9001-3C9A41D2CDEC}" destId="{BFB42988-5970-47A2-9685-1CDFA793BCC5}" srcOrd="0" destOrd="0" parTransId="{C0A82A74-148F-4ADD-82EB-8C18DF4D9439}" sibTransId="{48D015B8-EADE-4BB9-B9FB-AF2AA1F0C4AD}"/>
    <dgm:cxn modelId="{8C90A6AB-DAB0-4FCD-BD49-7A8221164C37}" type="presOf" srcId="{BFB42988-5970-47A2-9685-1CDFA793BCC5}" destId="{BF92CF27-D367-4931-89A4-B133235533E5}" srcOrd="0" destOrd="0" presId="urn:microsoft.com/office/officeart/2005/8/layout/vList2"/>
    <dgm:cxn modelId="{D04F7423-0772-42F8-86E9-397A310C34E5}" srcId="{BFB42988-5970-47A2-9685-1CDFA793BCC5}" destId="{561BA326-2A1A-46E0-91C8-7116B89DC6DE}" srcOrd="1" destOrd="0" parTransId="{A843A98C-C1A6-4803-8881-A3205E409643}" sibTransId="{4330778A-55EE-4FC4-B1E9-01CD66BE513B}"/>
    <dgm:cxn modelId="{B5C1D4E4-36E2-408F-9870-B991BFC0CEC7}" srcId="{BFB42988-5970-47A2-9685-1CDFA793BCC5}" destId="{4EE4A264-E040-4ECE-819A-61B646777298}" srcOrd="0" destOrd="0" parTransId="{209D286F-E89C-4D5D-B64C-259D430BD9A2}" sibTransId="{24FC434F-C4C7-438C-B6DE-9CEDAC28D33A}"/>
    <dgm:cxn modelId="{8C679931-56D9-4189-BD94-2656FAA0C9B6}" type="presParOf" srcId="{69741CE2-DC84-4304-B725-BCB8A942F096}" destId="{BF92CF27-D367-4931-89A4-B133235533E5}" srcOrd="0" destOrd="0" presId="urn:microsoft.com/office/officeart/2005/8/layout/vList2"/>
    <dgm:cxn modelId="{2FAE44F5-3CA2-4566-834B-ED9B860F37B0}" type="presParOf" srcId="{69741CE2-DC84-4304-B725-BCB8A942F096}" destId="{BF8C01F7-4EBC-4121-A42E-13197F435BAB}"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DA00A56-C8E2-438A-B7FF-2E311F212F7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E"/>
        </a:p>
      </dgm:t>
    </dgm:pt>
    <dgm:pt modelId="{A89C535C-4AA8-4D7C-A1DB-2A2EBC2E5E60}">
      <dgm:prSet/>
      <dgm:spPr/>
      <dgm:t>
        <a:bodyPr/>
        <a:lstStyle/>
        <a:p>
          <a:r>
            <a:rPr lang="en-IN"/>
            <a:t>WSN Node</a:t>
          </a:r>
          <a:endParaRPr lang="en-AE"/>
        </a:p>
      </dgm:t>
    </dgm:pt>
    <dgm:pt modelId="{E6080CB7-E339-41EF-84F0-5C19C5A07DD1}" type="parTrans" cxnId="{40DE563F-16EE-48B6-8959-A31169C6FC20}">
      <dgm:prSet/>
      <dgm:spPr/>
      <dgm:t>
        <a:bodyPr/>
        <a:lstStyle/>
        <a:p>
          <a:endParaRPr lang="en-AE"/>
        </a:p>
      </dgm:t>
    </dgm:pt>
    <dgm:pt modelId="{DC5B6E88-524B-4B90-9ADA-82012408C19E}" type="sibTrans" cxnId="{40DE563F-16EE-48B6-8959-A31169C6FC20}">
      <dgm:prSet/>
      <dgm:spPr/>
      <dgm:t>
        <a:bodyPr/>
        <a:lstStyle/>
        <a:p>
          <a:endParaRPr lang="en-AE"/>
        </a:p>
      </dgm:t>
    </dgm:pt>
    <dgm:pt modelId="{09A292C6-4620-449C-B581-3322119F1A69}">
      <dgm:prSet/>
      <dgm:spPr/>
      <dgm:t>
        <a:bodyPr/>
        <a:lstStyle/>
        <a:p>
          <a:r>
            <a:rPr lang="en-US" dirty="0"/>
            <a:t>A WSN node has limited computing power. It may change topology rapidly. </a:t>
          </a:r>
          <a:endParaRPr lang="en-AE" dirty="0"/>
        </a:p>
      </dgm:t>
    </dgm:pt>
    <dgm:pt modelId="{2E6C986E-C8A4-4EBA-BF9C-3684D8ECEEC0}" type="parTrans" cxnId="{96D88310-D367-4547-A08D-ED302E366254}">
      <dgm:prSet/>
      <dgm:spPr/>
      <dgm:t>
        <a:bodyPr/>
        <a:lstStyle/>
        <a:p>
          <a:endParaRPr lang="en-AE"/>
        </a:p>
      </dgm:t>
    </dgm:pt>
    <dgm:pt modelId="{57E6A324-E29F-44E9-A84F-3976F9DF189F}" type="sibTrans" cxnId="{96D88310-D367-4547-A08D-ED302E366254}">
      <dgm:prSet/>
      <dgm:spPr/>
      <dgm:t>
        <a:bodyPr/>
        <a:lstStyle/>
        <a:p>
          <a:endParaRPr lang="en-AE"/>
        </a:p>
      </dgm:t>
    </dgm:pt>
    <dgm:pt modelId="{FE6AC55E-C0A3-4089-8F92-E12AA6CC4AE4}">
      <dgm:prSet/>
      <dgm:spPr/>
      <dgm:t>
        <a:bodyPr/>
        <a:lstStyle/>
        <a:p>
          <a:r>
            <a:rPr lang="en-US" dirty="0"/>
            <a:t>The WSN network in the topology-changing environment functions as an ad-hoc network.</a:t>
          </a:r>
          <a:endParaRPr lang="en-AE" dirty="0"/>
        </a:p>
      </dgm:t>
    </dgm:pt>
    <dgm:pt modelId="{14BEAA1E-8CD4-4F8C-B86D-A4C5A694D8CF}" type="parTrans" cxnId="{F6FDFD96-201F-41AD-8155-90CCA09248D9}">
      <dgm:prSet/>
      <dgm:spPr/>
      <dgm:t>
        <a:bodyPr/>
        <a:lstStyle/>
        <a:p>
          <a:endParaRPr lang="en-AE"/>
        </a:p>
      </dgm:t>
    </dgm:pt>
    <dgm:pt modelId="{C35953F4-F183-4E74-9A3F-CFB4F51A175D}" type="sibTrans" cxnId="{F6FDFD96-201F-41AD-8155-90CCA09248D9}">
      <dgm:prSet/>
      <dgm:spPr/>
      <dgm:t>
        <a:bodyPr/>
        <a:lstStyle/>
        <a:p>
          <a:endParaRPr lang="en-AE"/>
        </a:p>
      </dgm:t>
    </dgm:pt>
    <dgm:pt modelId="{EE227577-5D44-4D70-B9FA-A14333C25362}">
      <dgm:prSet/>
      <dgm:spPr/>
      <dgm:t>
        <a:bodyPr/>
        <a:lstStyle/>
        <a:p>
          <a:r>
            <a:rPr lang="en-US" dirty="0"/>
            <a:t>A WSN network in that environment is generally self-configuring, self-</a:t>
          </a:r>
          <a:r>
            <a:rPr lang="en-US" dirty="0" err="1"/>
            <a:t>organising</a:t>
          </a:r>
          <a:r>
            <a:rPr lang="en-US" dirty="0"/>
            <a:t>, self-healing </a:t>
          </a:r>
          <a:r>
            <a:rPr lang="en-IN" dirty="0"/>
            <a:t>and self-discovering.</a:t>
          </a:r>
          <a:endParaRPr lang="en-AE" dirty="0"/>
        </a:p>
      </dgm:t>
    </dgm:pt>
    <dgm:pt modelId="{4C3F03F9-AD1F-49BC-9FAC-688C47535E7B}" type="parTrans" cxnId="{4DF5B04A-0B21-4093-9FC8-66E513CAC956}">
      <dgm:prSet/>
      <dgm:spPr/>
      <dgm:t>
        <a:bodyPr/>
        <a:lstStyle/>
        <a:p>
          <a:endParaRPr lang="en-AE"/>
        </a:p>
      </dgm:t>
    </dgm:pt>
    <dgm:pt modelId="{31E20B01-0CD7-40F6-BECC-07742B6E3D3E}" type="sibTrans" cxnId="{4DF5B04A-0B21-4093-9FC8-66E513CAC956}">
      <dgm:prSet/>
      <dgm:spPr/>
      <dgm:t>
        <a:bodyPr/>
        <a:lstStyle/>
        <a:p>
          <a:endParaRPr lang="en-AE"/>
        </a:p>
      </dgm:t>
    </dgm:pt>
    <dgm:pt modelId="{9430C0A7-6228-48DA-AD18-C7281072AA84}">
      <dgm:prSet/>
      <dgm:spPr/>
      <dgm:t>
        <a:bodyPr/>
        <a:lstStyle/>
        <a:p>
          <a:endParaRPr lang="en-AE" dirty="0"/>
        </a:p>
      </dgm:t>
    </dgm:pt>
    <dgm:pt modelId="{96CBA137-99D3-41EA-87BE-64C402F88738}" type="parTrans" cxnId="{A3909973-9383-443E-B5C8-3C90C6839CA7}">
      <dgm:prSet/>
      <dgm:spPr/>
      <dgm:t>
        <a:bodyPr/>
        <a:lstStyle/>
        <a:p>
          <a:endParaRPr lang="en-AE"/>
        </a:p>
      </dgm:t>
    </dgm:pt>
    <dgm:pt modelId="{D3269CAF-3E1C-443D-A90C-64792CF47584}" type="sibTrans" cxnId="{A3909973-9383-443E-B5C8-3C90C6839CA7}">
      <dgm:prSet/>
      <dgm:spPr/>
      <dgm:t>
        <a:bodyPr/>
        <a:lstStyle/>
        <a:p>
          <a:endParaRPr lang="en-AE"/>
        </a:p>
      </dgm:t>
    </dgm:pt>
    <dgm:pt modelId="{6656463D-B635-426A-86A2-7BD6D946328B}">
      <dgm:prSet/>
      <dgm:spPr/>
      <dgm:t>
        <a:bodyPr/>
        <a:lstStyle/>
        <a:p>
          <a:endParaRPr lang="en-AE" dirty="0"/>
        </a:p>
      </dgm:t>
    </dgm:pt>
    <dgm:pt modelId="{93DE325E-C326-4F1D-9CA0-9C5B1E63AB2F}" type="parTrans" cxnId="{E77CA326-E22E-4D40-BBE4-4B97F5B08FF4}">
      <dgm:prSet/>
      <dgm:spPr/>
      <dgm:t>
        <a:bodyPr/>
        <a:lstStyle/>
        <a:p>
          <a:endParaRPr lang="en-AE"/>
        </a:p>
      </dgm:t>
    </dgm:pt>
    <dgm:pt modelId="{998A80C0-F779-4C64-A04C-5B485AF4032F}" type="sibTrans" cxnId="{E77CA326-E22E-4D40-BBE4-4B97F5B08FF4}">
      <dgm:prSet/>
      <dgm:spPr/>
      <dgm:t>
        <a:bodyPr/>
        <a:lstStyle/>
        <a:p>
          <a:endParaRPr lang="en-AE"/>
        </a:p>
      </dgm:t>
    </dgm:pt>
    <dgm:pt modelId="{50F9D690-2A1B-41FC-8898-9DA10D7AC7E5}" type="pres">
      <dgm:prSet presAssocID="{3DA00A56-C8E2-438A-B7FF-2E311F212F77}" presName="linear" presStyleCnt="0">
        <dgm:presLayoutVars>
          <dgm:animLvl val="lvl"/>
          <dgm:resizeHandles val="exact"/>
        </dgm:presLayoutVars>
      </dgm:prSet>
      <dgm:spPr/>
      <dgm:t>
        <a:bodyPr/>
        <a:lstStyle/>
        <a:p>
          <a:endParaRPr lang="en-IN"/>
        </a:p>
      </dgm:t>
    </dgm:pt>
    <dgm:pt modelId="{85436359-6429-42C9-81C4-D83B0A29B1B1}" type="pres">
      <dgm:prSet presAssocID="{A89C535C-4AA8-4D7C-A1DB-2A2EBC2E5E60}" presName="parentText" presStyleLbl="node1" presStyleIdx="0" presStyleCnt="1">
        <dgm:presLayoutVars>
          <dgm:chMax val="0"/>
          <dgm:bulletEnabled val="1"/>
        </dgm:presLayoutVars>
      </dgm:prSet>
      <dgm:spPr/>
      <dgm:t>
        <a:bodyPr/>
        <a:lstStyle/>
        <a:p>
          <a:endParaRPr lang="en-IN"/>
        </a:p>
      </dgm:t>
    </dgm:pt>
    <dgm:pt modelId="{C6A8F15E-6EEC-44EE-9F17-D64A2B1D426F}" type="pres">
      <dgm:prSet presAssocID="{A89C535C-4AA8-4D7C-A1DB-2A2EBC2E5E60}" presName="childText" presStyleLbl="revTx" presStyleIdx="0" presStyleCnt="1">
        <dgm:presLayoutVars>
          <dgm:bulletEnabled val="1"/>
        </dgm:presLayoutVars>
      </dgm:prSet>
      <dgm:spPr/>
      <dgm:t>
        <a:bodyPr/>
        <a:lstStyle/>
        <a:p>
          <a:endParaRPr lang="en-IN"/>
        </a:p>
      </dgm:t>
    </dgm:pt>
  </dgm:ptLst>
  <dgm:cxnLst>
    <dgm:cxn modelId="{A3909973-9383-443E-B5C8-3C90C6839CA7}" srcId="{A89C535C-4AA8-4D7C-A1DB-2A2EBC2E5E60}" destId="{9430C0A7-6228-48DA-AD18-C7281072AA84}" srcOrd="1" destOrd="0" parTransId="{96CBA137-99D3-41EA-87BE-64C402F88738}" sibTransId="{D3269CAF-3E1C-443D-A90C-64792CF47584}"/>
    <dgm:cxn modelId="{F6FDFD96-201F-41AD-8155-90CCA09248D9}" srcId="{A89C535C-4AA8-4D7C-A1DB-2A2EBC2E5E60}" destId="{FE6AC55E-C0A3-4089-8F92-E12AA6CC4AE4}" srcOrd="2" destOrd="0" parTransId="{14BEAA1E-8CD4-4F8C-B86D-A4C5A694D8CF}" sibTransId="{C35953F4-F183-4E74-9A3F-CFB4F51A175D}"/>
    <dgm:cxn modelId="{E77CA326-E22E-4D40-BBE4-4B97F5B08FF4}" srcId="{A89C535C-4AA8-4D7C-A1DB-2A2EBC2E5E60}" destId="{6656463D-B635-426A-86A2-7BD6D946328B}" srcOrd="3" destOrd="0" parTransId="{93DE325E-C326-4F1D-9CA0-9C5B1E63AB2F}" sibTransId="{998A80C0-F779-4C64-A04C-5B485AF4032F}"/>
    <dgm:cxn modelId="{7A42EB55-C83A-4544-92DC-26A617373267}" type="presOf" srcId="{09A292C6-4620-449C-B581-3322119F1A69}" destId="{C6A8F15E-6EEC-44EE-9F17-D64A2B1D426F}" srcOrd="0" destOrd="0" presId="urn:microsoft.com/office/officeart/2005/8/layout/vList2"/>
    <dgm:cxn modelId="{8D49E825-E62D-41AE-8F11-DE3CC43ADD62}" type="presOf" srcId="{6656463D-B635-426A-86A2-7BD6D946328B}" destId="{C6A8F15E-6EEC-44EE-9F17-D64A2B1D426F}" srcOrd="0" destOrd="3" presId="urn:microsoft.com/office/officeart/2005/8/layout/vList2"/>
    <dgm:cxn modelId="{64315ED9-A73C-4588-9BF0-61B3615D3EA3}" type="presOf" srcId="{FE6AC55E-C0A3-4089-8F92-E12AA6CC4AE4}" destId="{C6A8F15E-6EEC-44EE-9F17-D64A2B1D426F}" srcOrd="0" destOrd="2" presId="urn:microsoft.com/office/officeart/2005/8/layout/vList2"/>
    <dgm:cxn modelId="{4DF5B04A-0B21-4093-9FC8-66E513CAC956}" srcId="{A89C535C-4AA8-4D7C-A1DB-2A2EBC2E5E60}" destId="{EE227577-5D44-4D70-B9FA-A14333C25362}" srcOrd="4" destOrd="0" parTransId="{4C3F03F9-AD1F-49BC-9FAC-688C47535E7B}" sibTransId="{31E20B01-0CD7-40F6-BECC-07742B6E3D3E}"/>
    <dgm:cxn modelId="{96D88310-D367-4547-A08D-ED302E366254}" srcId="{A89C535C-4AA8-4D7C-A1DB-2A2EBC2E5E60}" destId="{09A292C6-4620-449C-B581-3322119F1A69}" srcOrd="0" destOrd="0" parTransId="{2E6C986E-C8A4-4EBA-BF9C-3684D8ECEEC0}" sibTransId="{57E6A324-E29F-44E9-A84F-3976F9DF189F}"/>
    <dgm:cxn modelId="{E98339A9-CEA0-4155-9979-1E001C974312}" type="presOf" srcId="{3DA00A56-C8E2-438A-B7FF-2E311F212F77}" destId="{50F9D690-2A1B-41FC-8898-9DA10D7AC7E5}" srcOrd="0" destOrd="0" presId="urn:microsoft.com/office/officeart/2005/8/layout/vList2"/>
    <dgm:cxn modelId="{85EC0752-AA89-4D9C-8F31-37DCFE271BD6}" type="presOf" srcId="{EE227577-5D44-4D70-B9FA-A14333C25362}" destId="{C6A8F15E-6EEC-44EE-9F17-D64A2B1D426F}" srcOrd="0" destOrd="4" presId="urn:microsoft.com/office/officeart/2005/8/layout/vList2"/>
    <dgm:cxn modelId="{B0AFAB93-2711-4CA2-B705-FA452660C294}" type="presOf" srcId="{A89C535C-4AA8-4D7C-A1DB-2A2EBC2E5E60}" destId="{85436359-6429-42C9-81C4-D83B0A29B1B1}" srcOrd="0" destOrd="0" presId="urn:microsoft.com/office/officeart/2005/8/layout/vList2"/>
    <dgm:cxn modelId="{40DE563F-16EE-48B6-8959-A31169C6FC20}" srcId="{3DA00A56-C8E2-438A-B7FF-2E311F212F77}" destId="{A89C535C-4AA8-4D7C-A1DB-2A2EBC2E5E60}" srcOrd="0" destOrd="0" parTransId="{E6080CB7-E339-41EF-84F0-5C19C5A07DD1}" sibTransId="{DC5B6E88-524B-4B90-9ADA-82012408C19E}"/>
    <dgm:cxn modelId="{F9A7BD36-CAFF-433E-8E85-C64C1C24602B}" type="presOf" srcId="{9430C0A7-6228-48DA-AD18-C7281072AA84}" destId="{C6A8F15E-6EEC-44EE-9F17-D64A2B1D426F}" srcOrd="0" destOrd="1" presId="urn:microsoft.com/office/officeart/2005/8/layout/vList2"/>
    <dgm:cxn modelId="{0B755DFA-F10D-4C82-A749-99CDE6A42534}" type="presParOf" srcId="{50F9D690-2A1B-41FC-8898-9DA10D7AC7E5}" destId="{85436359-6429-42C9-81C4-D83B0A29B1B1}" srcOrd="0" destOrd="0" presId="urn:microsoft.com/office/officeart/2005/8/layout/vList2"/>
    <dgm:cxn modelId="{6B8E88A0-B0D9-49F3-9ADA-6E698E59E83A}" type="presParOf" srcId="{50F9D690-2A1B-41FC-8898-9DA10D7AC7E5}" destId="{C6A8F15E-6EEC-44EE-9F17-D64A2B1D426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BCC6D96-279E-4446-A6E9-AF7C4616FF3B}" type="doc">
      <dgm:prSet loTypeId="urn:microsoft.com/office/officeart/2005/8/layout/rings+Icon" loCatId="relationship" qsTypeId="urn:microsoft.com/office/officeart/2005/8/quickstyle/simple1" qsCatId="simple" csTypeId="urn:microsoft.com/office/officeart/2005/8/colors/colorful4" csCatId="colorful"/>
      <dgm:spPr/>
      <dgm:t>
        <a:bodyPr/>
        <a:lstStyle/>
        <a:p>
          <a:endParaRPr lang="en-AE"/>
        </a:p>
      </dgm:t>
    </dgm:pt>
    <dgm:pt modelId="{CC6CA753-A210-440A-B901-0754EB231339}">
      <dgm:prSet custT="1"/>
      <dgm:spPr/>
      <dgm:t>
        <a:bodyPr/>
        <a:lstStyle/>
        <a:p>
          <a:r>
            <a:rPr lang="en-US" sz="1400"/>
            <a:t>M2M refers to communication of devices (machines) with others of same type mostly for monitoring </a:t>
          </a:r>
          <a:r>
            <a:rPr lang="en-IN" sz="1400"/>
            <a:t>and control purposes.</a:t>
          </a:r>
          <a:endParaRPr lang="en-AE" sz="1400"/>
        </a:p>
      </dgm:t>
    </dgm:pt>
    <dgm:pt modelId="{30B63C0B-6CE9-40C1-9510-FFCD63527DEE}" type="parTrans" cxnId="{E6055FB5-89E7-4973-B553-839A32ACAE00}">
      <dgm:prSet/>
      <dgm:spPr/>
      <dgm:t>
        <a:bodyPr/>
        <a:lstStyle/>
        <a:p>
          <a:endParaRPr lang="en-AE" sz="2000"/>
        </a:p>
      </dgm:t>
    </dgm:pt>
    <dgm:pt modelId="{CF99BDB7-A15B-4049-8152-64CA0338EFAC}" type="sibTrans" cxnId="{E6055FB5-89E7-4973-B553-839A32ACAE00}">
      <dgm:prSet/>
      <dgm:spPr/>
      <dgm:t>
        <a:bodyPr/>
        <a:lstStyle/>
        <a:p>
          <a:endParaRPr lang="en-AE" sz="2000"/>
        </a:p>
      </dgm:t>
    </dgm:pt>
    <dgm:pt modelId="{FA013A10-5813-4F2C-A9E1-CBD2DFE382D6}">
      <dgm:prSet custT="1"/>
      <dgm:spPr/>
      <dgm:t>
        <a:bodyPr/>
        <a:lstStyle/>
        <a:p>
          <a:r>
            <a:rPr lang="en-US" sz="1400"/>
            <a:t>M2M technology closely relates to IoT.</a:t>
          </a:r>
          <a:endParaRPr lang="en-AE" sz="1400"/>
        </a:p>
      </dgm:t>
    </dgm:pt>
    <dgm:pt modelId="{4367803E-607B-49DC-8EC0-1D2690C54B02}" type="parTrans" cxnId="{470F070B-9DEB-4780-B3ED-6717AD0037C5}">
      <dgm:prSet/>
      <dgm:spPr/>
      <dgm:t>
        <a:bodyPr/>
        <a:lstStyle/>
        <a:p>
          <a:endParaRPr lang="en-AE" sz="2000"/>
        </a:p>
      </dgm:t>
    </dgm:pt>
    <dgm:pt modelId="{25947002-FB98-422B-8077-77A6A5E756C7}" type="sibTrans" cxnId="{470F070B-9DEB-4780-B3ED-6717AD0037C5}">
      <dgm:prSet/>
      <dgm:spPr/>
      <dgm:t>
        <a:bodyPr/>
        <a:lstStyle/>
        <a:p>
          <a:endParaRPr lang="en-AE" sz="2000"/>
        </a:p>
      </dgm:t>
    </dgm:pt>
    <dgm:pt modelId="{FEFE8250-3836-4402-B74D-72DB30B4B80E}">
      <dgm:prSet custT="1"/>
      <dgm:spPr/>
      <dgm:t>
        <a:bodyPr/>
        <a:lstStyle/>
        <a:p>
          <a:r>
            <a:rPr lang="en-US" sz="1400"/>
            <a:t>Close differences exist in M2M and IoT. M2M uses device-to-device communication for coordinated monitoring plus control purposes but IoT uses the Internet and server or cloud end protocols and </a:t>
          </a:r>
          <a:r>
            <a:rPr lang="en-IN" sz="1400"/>
            <a:t>applications.</a:t>
          </a:r>
          <a:endParaRPr lang="en-AE" sz="1400"/>
        </a:p>
      </dgm:t>
    </dgm:pt>
    <dgm:pt modelId="{315559AC-BC2A-485A-B53B-16379297D77D}" type="parTrans" cxnId="{471EDF7E-544B-4BBD-867E-EC92E24E52BD}">
      <dgm:prSet/>
      <dgm:spPr/>
      <dgm:t>
        <a:bodyPr/>
        <a:lstStyle/>
        <a:p>
          <a:endParaRPr lang="en-AE" sz="2000"/>
        </a:p>
      </dgm:t>
    </dgm:pt>
    <dgm:pt modelId="{5998CF4A-C931-4DC0-A757-ECE23437A9FA}" type="sibTrans" cxnId="{471EDF7E-544B-4BBD-867E-EC92E24E52BD}">
      <dgm:prSet/>
      <dgm:spPr/>
      <dgm:t>
        <a:bodyPr/>
        <a:lstStyle/>
        <a:p>
          <a:endParaRPr lang="en-AE" sz="2000"/>
        </a:p>
      </dgm:t>
    </dgm:pt>
    <dgm:pt modelId="{F2082CB7-A8F4-42E7-B3F3-436727FAF3AD}">
      <dgm:prSet custT="1"/>
      <dgm:spPr/>
      <dgm:t>
        <a:bodyPr/>
        <a:lstStyle/>
        <a:p>
          <a:r>
            <a:rPr lang="en-IN" sz="1400"/>
            <a:t>M2M device communication domain consists of three entities: physical devices, communication interface and gateway.</a:t>
          </a:r>
          <a:endParaRPr lang="en-AE" sz="1400"/>
        </a:p>
      </dgm:t>
    </dgm:pt>
    <dgm:pt modelId="{D30A38BA-3921-42D5-AC82-87D3D2E9E01C}" type="parTrans" cxnId="{DEF45055-757E-4600-B712-7DDB55DA0AD4}">
      <dgm:prSet/>
      <dgm:spPr/>
      <dgm:t>
        <a:bodyPr/>
        <a:lstStyle/>
        <a:p>
          <a:endParaRPr lang="en-AE" sz="2000"/>
        </a:p>
      </dgm:t>
    </dgm:pt>
    <dgm:pt modelId="{5A1ACCDF-9C08-41CC-ACDF-91F8BBBF0EDC}" type="sibTrans" cxnId="{DEF45055-757E-4600-B712-7DDB55DA0AD4}">
      <dgm:prSet/>
      <dgm:spPr/>
      <dgm:t>
        <a:bodyPr/>
        <a:lstStyle/>
        <a:p>
          <a:endParaRPr lang="en-AE" sz="2000"/>
        </a:p>
      </dgm:t>
    </dgm:pt>
    <dgm:pt modelId="{7EE512FC-B61C-43D9-9BEC-9AAB69045F0B}">
      <dgm:prSet custT="1"/>
      <dgm:spPr/>
      <dgm:t>
        <a:bodyPr/>
        <a:lstStyle/>
        <a:p>
          <a:r>
            <a:rPr lang="en-US" sz="1400"/>
            <a:t>M2M network domain consists of M2M server, device identity management, data analytics, data management and device management similar to IoT architecture (Connect + Collect + Assemble + </a:t>
          </a:r>
          <a:r>
            <a:rPr lang="en-IN" sz="1400"/>
            <a:t>Analyse) level.</a:t>
          </a:r>
          <a:endParaRPr lang="en-AE" sz="1400"/>
        </a:p>
      </dgm:t>
    </dgm:pt>
    <dgm:pt modelId="{49089DA2-B883-4505-B9EA-217D88EDCA3D}" type="parTrans" cxnId="{97C9C6D6-EEDB-4CDE-A770-E00F0B48FC56}">
      <dgm:prSet/>
      <dgm:spPr/>
      <dgm:t>
        <a:bodyPr/>
        <a:lstStyle/>
        <a:p>
          <a:endParaRPr lang="en-AE" sz="2000"/>
        </a:p>
      </dgm:t>
    </dgm:pt>
    <dgm:pt modelId="{0D9DB3E7-88F6-4B24-B9A0-9A5AF4465B84}" type="sibTrans" cxnId="{97C9C6D6-EEDB-4CDE-A770-E00F0B48FC56}">
      <dgm:prSet/>
      <dgm:spPr/>
      <dgm:t>
        <a:bodyPr/>
        <a:lstStyle/>
        <a:p>
          <a:endParaRPr lang="en-AE" sz="2000"/>
        </a:p>
      </dgm:t>
    </dgm:pt>
    <dgm:pt modelId="{BA8B84CD-586B-4F55-ADE8-FCF7FFEE272C}">
      <dgm:prSet custT="1"/>
      <dgm:spPr/>
      <dgm:t>
        <a:bodyPr/>
        <a:lstStyle/>
        <a:p>
          <a:r>
            <a:rPr lang="en-US" sz="1400"/>
            <a:t>M2M application domain consists of application for services, monitoring, analysis and control of the </a:t>
          </a:r>
          <a:r>
            <a:rPr lang="en-IN" sz="1400"/>
            <a:t>devices networks.</a:t>
          </a:r>
          <a:endParaRPr lang="en-AE" sz="1400"/>
        </a:p>
      </dgm:t>
    </dgm:pt>
    <dgm:pt modelId="{76C9F266-9B1B-4DEF-A6B5-55C5CFF2229D}" type="parTrans" cxnId="{CAA2A100-268A-4C86-AA90-523B606842AD}">
      <dgm:prSet/>
      <dgm:spPr/>
      <dgm:t>
        <a:bodyPr/>
        <a:lstStyle/>
        <a:p>
          <a:endParaRPr lang="en-AE" sz="2000"/>
        </a:p>
      </dgm:t>
    </dgm:pt>
    <dgm:pt modelId="{D7CC4101-BB6D-4269-8BED-7F8788D22A0A}" type="sibTrans" cxnId="{CAA2A100-268A-4C86-AA90-523B606842AD}">
      <dgm:prSet/>
      <dgm:spPr/>
      <dgm:t>
        <a:bodyPr/>
        <a:lstStyle/>
        <a:p>
          <a:endParaRPr lang="en-AE" sz="2000"/>
        </a:p>
      </dgm:t>
    </dgm:pt>
    <dgm:pt modelId="{0CB1C273-FBF1-441E-AFD2-6B7B6FCB48B0}">
      <dgm:prSet custT="1"/>
      <dgm:spPr/>
      <dgm:t>
        <a:bodyPr/>
        <a:lstStyle/>
        <a:p>
          <a:r>
            <a:rPr lang="en-US" sz="1400"/>
            <a:t>Open protocols, tools and frameworks are available for M2M.</a:t>
          </a:r>
          <a:endParaRPr lang="en-AE" sz="1400"/>
        </a:p>
      </dgm:t>
    </dgm:pt>
    <dgm:pt modelId="{B6D38C1B-E4BF-41C5-9B72-904D58E80530}" type="parTrans" cxnId="{6950D838-886C-4DF4-8714-6D39E49C5705}">
      <dgm:prSet/>
      <dgm:spPr/>
      <dgm:t>
        <a:bodyPr/>
        <a:lstStyle/>
        <a:p>
          <a:endParaRPr lang="en-AE" sz="2000"/>
        </a:p>
      </dgm:t>
    </dgm:pt>
    <dgm:pt modelId="{A797F0A4-B6C8-4274-8C01-2368D33F39B6}" type="sibTrans" cxnId="{6950D838-886C-4DF4-8714-6D39E49C5705}">
      <dgm:prSet/>
      <dgm:spPr/>
      <dgm:t>
        <a:bodyPr/>
        <a:lstStyle/>
        <a:p>
          <a:endParaRPr lang="en-AE" sz="2000"/>
        </a:p>
      </dgm:t>
    </dgm:pt>
    <dgm:pt modelId="{9B2AB7DC-5AAB-4C9C-B933-694B3F06E5EE}" type="pres">
      <dgm:prSet presAssocID="{9BCC6D96-279E-4446-A6E9-AF7C4616FF3B}" presName="Name0" presStyleCnt="0">
        <dgm:presLayoutVars>
          <dgm:chMax val="7"/>
          <dgm:dir/>
          <dgm:resizeHandles val="exact"/>
        </dgm:presLayoutVars>
      </dgm:prSet>
      <dgm:spPr/>
      <dgm:t>
        <a:bodyPr/>
        <a:lstStyle/>
        <a:p>
          <a:endParaRPr lang="en-IN"/>
        </a:p>
      </dgm:t>
    </dgm:pt>
    <dgm:pt modelId="{33621B32-C5F9-4D38-A88A-48EF17454363}" type="pres">
      <dgm:prSet presAssocID="{9BCC6D96-279E-4446-A6E9-AF7C4616FF3B}" presName="ellipse1" presStyleLbl="vennNode1" presStyleIdx="0" presStyleCnt="7">
        <dgm:presLayoutVars>
          <dgm:bulletEnabled val="1"/>
        </dgm:presLayoutVars>
      </dgm:prSet>
      <dgm:spPr/>
      <dgm:t>
        <a:bodyPr/>
        <a:lstStyle/>
        <a:p>
          <a:endParaRPr lang="en-IN"/>
        </a:p>
      </dgm:t>
    </dgm:pt>
    <dgm:pt modelId="{32A23B31-6E47-4794-AB8A-AE335A13E857}" type="pres">
      <dgm:prSet presAssocID="{9BCC6D96-279E-4446-A6E9-AF7C4616FF3B}" presName="ellipse2" presStyleLbl="vennNode1" presStyleIdx="1" presStyleCnt="7">
        <dgm:presLayoutVars>
          <dgm:bulletEnabled val="1"/>
        </dgm:presLayoutVars>
      </dgm:prSet>
      <dgm:spPr/>
      <dgm:t>
        <a:bodyPr/>
        <a:lstStyle/>
        <a:p>
          <a:endParaRPr lang="en-IN"/>
        </a:p>
      </dgm:t>
    </dgm:pt>
    <dgm:pt modelId="{D41DE727-149E-4A59-94EA-E28AA9902B16}" type="pres">
      <dgm:prSet presAssocID="{9BCC6D96-279E-4446-A6E9-AF7C4616FF3B}" presName="ellipse3" presStyleLbl="vennNode1" presStyleIdx="2" presStyleCnt="7">
        <dgm:presLayoutVars>
          <dgm:bulletEnabled val="1"/>
        </dgm:presLayoutVars>
      </dgm:prSet>
      <dgm:spPr/>
      <dgm:t>
        <a:bodyPr/>
        <a:lstStyle/>
        <a:p>
          <a:endParaRPr lang="en-IN"/>
        </a:p>
      </dgm:t>
    </dgm:pt>
    <dgm:pt modelId="{6A68D8B9-46CC-49F8-BAAA-C1EA1C25B22A}" type="pres">
      <dgm:prSet presAssocID="{9BCC6D96-279E-4446-A6E9-AF7C4616FF3B}" presName="ellipse4" presStyleLbl="vennNode1" presStyleIdx="3" presStyleCnt="7">
        <dgm:presLayoutVars>
          <dgm:bulletEnabled val="1"/>
        </dgm:presLayoutVars>
      </dgm:prSet>
      <dgm:spPr/>
      <dgm:t>
        <a:bodyPr/>
        <a:lstStyle/>
        <a:p>
          <a:endParaRPr lang="en-IN"/>
        </a:p>
      </dgm:t>
    </dgm:pt>
    <dgm:pt modelId="{6B026EEC-EEEC-4156-933A-5D2ECABD6FAB}" type="pres">
      <dgm:prSet presAssocID="{9BCC6D96-279E-4446-A6E9-AF7C4616FF3B}" presName="ellipse5" presStyleLbl="vennNode1" presStyleIdx="4" presStyleCnt="7">
        <dgm:presLayoutVars>
          <dgm:bulletEnabled val="1"/>
        </dgm:presLayoutVars>
      </dgm:prSet>
      <dgm:spPr/>
      <dgm:t>
        <a:bodyPr/>
        <a:lstStyle/>
        <a:p>
          <a:endParaRPr lang="en-IN"/>
        </a:p>
      </dgm:t>
    </dgm:pt>
    <dgm:pt modelId="{4F34A20A-659C-4E81-B358-B4883BF82630}" type="pres">
      <dgm:prSet presAssocID="{9BCC6D96-279E-4446-A6E9-AF7C4616FF3B}" presName="ellipse6" presStyleLbl="vennNode1" presStyleIdx="5" presStyleCnt="7">
        <dgm:presLayoutVars>
          <dgm:bulletEnabled val="1"/>
        </dgm:presLayoutVars>
      </dgm:prSet>
      <dgm:spPr/>
      <dgm:t>
        <a:bodyPr/>
        <a:lstStyle/>
        <a:p>
          <a:endParaRPr lang="en-IN"/>
        </a:p>
      </dgm:t>
    </dgm:pt>
    <dgm:pt modelId="{E74E1805-270C-4582-85D3-06F662FB7896}" type="pres">
      <dgm:prSet presAssocID="{9BCC6D96-279E-4446-A6E9-AF7C4616FF3B}" presName="ellipse7" presStyleLbl="vennNode1" presStyleIdx="6" presStyleCnt="7">
        <dgm:presLayoutVars>
          <dgm:bulletEnabled val="1"/>
        </dgm:presLayoutVars>
      </dgm:prSet>
      <dgm:spPr/>
      <dgm:t>
        <a:bodyPr/>
        <a:lstStyle/>
        <a:p>
          <a:endParaRPr lang="en-IN"/>
        </a:p>
      </dgm:t>
    </dgm:pt>
  </dgm:ptLst>
  <dgm:cxnLst>
    <dgm:cxn modelId="{6AA8432F-8B9A-4412-9562-8AC0AFA35BD9}" type="presOf" srcId="{FEFE8250-3836-4402-B74D-72DB30B4B80E}" destId="{D41DE727-149E-4A59-94EA-E28AA9902B16}" srcOrd="0" destOrd="0" presId="urn:microsoft.com/office/officeart/2005/8/layout/rings+Icon"/>
    <dgm:cxn modelId="{28D952BC-D93B-4A1A-ADD0-523E40DF4A1B}" type="presOf" srcId="{0CB1C273-FBF1-441E-AFD2-6B7B6FCB48B0}" destId="{E74E1805-270C-4582-85D3-06F662FB7896}" srcOrd="0" destOrd="0" presId="urn:microsoft.com/office/officeart/2005/8/layout/rings+Icon"/>
    <dgm:cxn modelId="{470F070B-9DEB-4780-B3ED-6717AD0037C5}" srcId="{9BCC6D96-279E-4446-A6E9-AF7C4616FF3B}" destId="{FA013A10-5813-4F2C-A9E1-CBD2DFE382D6}" srcOrd="1" destOrd="0" parTransId="{4367803E-607B-49DC-8EC0-1D2690C54B02}" sibTransId="{25947002-FB98-422B-8077-77A6A5E756C7}"/>
    <dgm:cxn modelId="{AAA5AB59-8D27-4BC4-A8C8-84E2390045B5}" type="presOf" srcId="{F2082CB7-A8F4-42E7-B3F3-436727FAF3AD}" destId="{6A68D8B9-46CC-49F8-BAAA-C1EA1C25B22A}" srcOrd="0" destOrd="0" presId="urn:microsoft.com/office/officeart/2005/8/layout/rings+Icon"/>
    <dgm:cxn modelId="{44A39E1A-C727-4635-8732-A63D6D4D4FBD}" type="presOf" srcId="{7EE512FC-B61C-43D9-9BEC-9AAB69045F0B}" destId="{6B026EEC-EEEC-4156-933A-5D2ECABD6FAB}" srcOrd="0" destOrd="0" presId="urn:microsoft.com/office/officeart/2005/8/layout/rings+Icon"/>
    <dgm:cxn modelId="{6950D838-886C-4DF4-8714-6D39E49C5705}" srcId="{9BCC6D96-279E-4446-A6E9-AF7C4616FF3B}" destId="{0CB1C273-FBF1-441E-AFD2-6B7B6FCB48B0}" srcOrd="6" destOrd="0" parTransId="{B6D38C1B-E4BF-41C5-9B72-904D58E80530}" sibTransId="{A797F0A4-B6C8-4274-8C01-2368D33F39B6}"/>
    <dgm:cxn modelId="{CAA2A100-268A-4C86-AA90-523B606842AD}" srcId="{9BCC6D96-279E-4446-A6E9-AF7C4616FF3B}" destId="{BA8B84CD-586B-4F55-ADE8-FCF7FFEE272C}" srcOrd="5" destOrd="0" parTransId="{76C9F266-9B1B-4DEF-A6B5-55C5CFF2229D}" sibTransId="{D7CC4101-BB6D-4269-8BED-7F8788D22A0A}"/>
    <dgm:cxn modelId="{B37DAD72-D14D-4698-AAB7-8F71F7E58E47}" type="presOf" srcId="{9BCC6D96-279E-4446-A6E9-AF7C4616FF3B}" destId="{9B2AB7DC-5AAB-4C9C-B933-694B3F06E5EE}" srcOrd="0" destOrd="0" presId="urn:microsoft.com/office/officeart/2005/8/layout/rings+Icon"/>
    <dgm:cxn modelId="{55DF1B98-E813-4665-A308-8359AA617C02}" type="presOf" srcId="{FA013A10-5813-4F2C-A9E1-CBD2DFE382D6}" destId="{32A23B31-6E47-4794-AB8A-AE335A13E857}" srcOrd="0" destOrd="0" presId="urn:microsoft.com/office/officeart/2005/8/layout/rings+Icon"/>
    <dgm:cxn modelId="{F7500268-8D7D-4E94-82C3-9CE505D01181}" type="presOf" srcId="{CC6CA753-A210-440A-B901-0754EB231339}" destId="{33621B32-C5F9-4D38-A88A-48EF17454363}" srcOrd="0" destOrd="0" presId="urn:microsoft.com/office/officeart/2005/8/layout/rings+Icon"/>
    <dgm:cxn modelId="{DEF45055-757E-4600-B712-7DDB55DA0AD4}" srcId="{9BCC6D96-279E-4446-A6E9-AF7C4616FF3B}" destId="{F2082CB7-A8F4-42E7-B3F3-436727FAF3AD}" srcOrd="3" destOrd="0" parTransId="{D30A38BA-3921-42D5-AC82-87D3D2E9E01C}" sibTransId="{5A1ACCDF-9C08-41CC-ACDF-91F8BBBF0EDC}"/>
    <dgm:cxn modelId="{97C9C6D6-EEDB-4CDE-A770-E00F0B48FC56}" srcId="{9BCC6D96-279E-4446-A6E9-AF7C4616FF3B}" destId="{7EE512FC-B61C-43D9-9BEC-9AAB69045F0B}" srcOrd="4" destOrd="0" parTransId="{49089DA2-B883-4505-B9EA-217D88EDCA3D}" sibTransId="{0D9DB3E7-88F6-4B24-B9A0-9A5AF4465B84}"/>
    <dgm:cxn modelId="{471EDF7E-544B-4BBD-867E-EC92E24E52BD}" srcId="{9BCC6D96-279E-4446-A6E9-AF7C4616FF3B}" destId="{FEFE8250-3836-4402-B74D-72DB30B4B80E}" srcOrd="2" destOrd="0" parTransId="{315559AC-BC2A-485A-B53B-16379297D77D}" sibTransId="{5998CF4A-C931-4DC0-A757-ECE23437A9FA}"/>
    <dgm:cxn modelId="{3C367C40-AA2C-4349-9E64-080BFA14D828}" type="presOf" srcId="{BA8B84CD-586B-4F55-ADE8-FCF7FFEE272C}" destId="{4F34A20A-659C-4E81-B358-B4883BF82630}" srcOrd="0" destOrd="0" presId="urn:microsoft.com/office/officeart/2005/8/layout/rings+Icon"/>
    <dgm:cxn modelId="{E6055FB5-89E7-4973-B553-839A32ACAE00}" srcId="{9BCC6D96-279E-4446-A6E9-AF7C4616FF3B}" destId="{CC6CA753-A210-440A-B901-0754EB231339}" srcOrd="0" destOrd="0" parTransId="{30B63C0B-6CE9-40C1-9510-FFCD63527DEE}" sibTransId="{CF99BDB7-A15B-4049-8152-64CA0338EFAC}"/>
    <dgm:cxn modelId="{80CD9C26-2CC3-47D6-A3F7-0B1305636151}" type="presParOf" srcId="{9B2AB7DC-5AAB-4C9C-B933-694B3F06E5EE}" destId="{33621B32-C5F9-4D38-A88A-48EF17454363}" srcOrd="0" destOrd="0" presId="urn:microsoft.com/office/officeart/2005/8/layout/rings+Icon"/>
    <dgm:cxn modelId="{39F2955A-E792-4327-B5D8-EDB28F6F40AD}" type="presParOf" srcId="{9B2AB7DC-5AAB-4C9C-B933-694B3F06E5EE}" destId="{32A23B31-6E47-4794-AB8A-AE335A13E857}" srcOrd="1" destOrd="0" presId="urn:microsoft.com/office/officeart/2005/8/layout/rings+Icon"/>
    <dgm:cxn modelId="{6FBAF838-61B8-4B65-A68B-F28254BF0D5B}" type="presParOf" srcId="{9B2AB7DC-5AAB-4C9C-B933-694B3F06E5EE}" destId="{D41DE727-149E-4A59-94EA-E28AA9902B16}" srcOrd="2" destOrd="0" presId="urn:microsoft.com/office/officeart/2005/8/layout/rings+Icon"/>
    <dgm:cxn modelId="{CA99BC36-3AEB-472A-AE69-F007B952C1C9}" type="presParOf" srcId="{9B2AB7DC-5AAB-4C9C-B933-694B3F06E5EE}" destId="{6A68D8B9-46CC-49F8-BAAA-C1EA1C25B22A}" srcOrd="3" destOrd="0" presId="urn:microsoft.com/office/officeart/2005/8/layout/rings+Icon"/>
    <dgm:cxn modelId="{F5EA46CB-1EC0-457F-9EF7-E0368CB06AAE}" type="presParOf" srcId="{9B2AB7DC-5AAB-4C9C-B933-694B3F06E5EE}" destId="{6B026EEC-EEEC-4156-933A-5D2ECABD6FAB}" srcOrd="4" destOrd="0" presId="urn:microsoft.com/office/officeart/2005/8/layout/rings+Icon"/>
    <dgm:cxn modelId="{7555589C-04DE-43B4-812C-4C36CA0E1037}" type="presParOf" srcId="{9B2AB7DC-5AAB-4C9C-B933-694B3F06E5EE}" destId="{4F34A20A-659C-4E81-B358-B4883BF82630}" srcOrd="5" destOrd="0" presId="urn:microsoft.com/office/officeart/2005/8/layout/rings+Icon"/>
    <dgm:cxn modelId="{2B252A1A-192A-44D3-A800-A8AE5D6A3582}" type="presParOf" srcId="{9B2AB7DC-5AAB-4C9C-B933-694B3F06E5EE}" destId="{E74E1805-270C-4582-85D3-06F662FB7896}" srcOrd="6" destOrd="0" presId="urn:microsoft.com/office/officeart/2005/8/layout/rings+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163D70-A604-4A02-9106-5DB4FC4FAF7A}" type="doc">
      <dgm:prSet loTypeId="urn:microsoft.com/office/officeart/2005/8/layout/vList2" loCatId="list" qsTypeId="urn:microsoft.com/office/officeart/2005/8/quickstyle/3d3" qsCatId="3D" csTypeId="urn:microsoft.com/office/officeart/2005/8/colors/accent1_3" csCatId="accent1" phldr="1"/>
      <dgm:spPr/>
      <dgm:t>
        <a:bodyPr/>
        <a:lstStyle/>
        <a:p>
          <a:endParaRPr lang="en-AE"/>
        </a:p>
      </dgm:t>
    </dgm:pt>
    <dgm:pt modelId="{C94C0955-CFE2-453C-98CE-F31E98B653B0}">
      <dgm:prSet/>
      <dgm:spPr>
        <a:solidFill>
          <a:schemeClr val="tx1"/>
        </a:solidFill>
      </dgm:spPr>
      <dgm:t>
        <a:bodyPr/>
        <a:lstStyle/>
        <a:p>
          <a:r>
            <a:rPr lang="en-US" dirty="0">
              <a:effectLst>
                <a:outerShdw blurRad="38100" dist="38100" dir="2700000" algn="tl">
                  <a:srgbClr val="000000">
                    <a:alpha val="43137"/>
                  </a:srgbClr>
                </a:outerShdw>
              </a:effectLst>
            </a:rPr>
            <a:t>Gather + Enrich + Stream + Manage + Acquire + </a:t>
          </a:r>
          <a:r>
            <a:rPr lang="en-US" dirty="0" err="1">
              <a:effectLst>
                <a:outerShdw blurRad="38100" dist="38100" dir="2700000" algn="tl">
                  <a:srgbClr val="000000">
                    <a:alpha val="43137"/>
                  </a:srgbClr>
                </a:outerShdw>
              </a:effectLst>
            </a:rPr>
            <a:t>Organise</a:t>
          </a:r>
          <a:r>
            <a:rPr lang="en-US" dirty="0">
              <a:effectLst>
                <a:outerShdw blurRad="38100" dist="38100" dir="2700000" algn="tl">
                  <a:srgbClr val="000000">
                    <a:alpha val="43137"/>
                  </a:srgbClr>
                </a:outerShdw>
              </a:effectLst>
            </a:rPr>
            <a:t> and </a:t>
          </a:r>
          <a:r>
            <a:rPr lang="en-US" dirty="0" err="1">
              <a:effectLst>
                <a:outerShdw blurRad="38100" dist="38100" dir="2700000" algn="tl">
                  <a:srgbClr val="000000">
                    <a:alpha val="43137"/>
                  </a:srgbClr>
                </a:outerShdw>
              </a:effectLst>
            </a:rPr>
            <a:t>Analyse</a:t>
          </a:r>
          <a:r>
            <a:rPr lang="en-US" dirty="0">
              <a:effectLst>
                <a:outerShdw blurRad="38100" dist="38100" dir="2700000" algn="tl">
                  <a:srgbClr val="000000">
                    <a:alpha val="43137"/>
                  </a:srgbClr>
                </a:outerShdw>
              </a:effectLst>
            </a:rPr>
            <a:t> = Internet of things with connectivity to data </a:t>
          </a:r>
          <a:r>
            <a:rPr lang="en-US" dirty="0" err="1">
              <a:effectLst>
                <a:outerShdw blurRad="38100" dist="38100" dir="2700000" algn="tl">
                  <a:srgbClr val="000000">
                    <a:alpha val="43137"/>
                  </a:srgbClr>
                </a:outerShdw>
              </a:effectLst>
            </a:rPr>
            <a:t>centre</a:t>
          </a:r>
          <a:r>
            <a:rPr lang="en-US" dirty="0">
              <a:effectLst>
                <a:outerShdw blurRad="38100" dist="38100" dir="2700000" algn="tl">
                  <a:srgbClr val="000000">
                    <a:alpha val="43137"/>
                  </a:srgbClr>
                </a:outerShdw>
              </a:effectLst>
            </a:rPr>
            <a:t>, enterprise or cloud server							….1.2</a:t>
          </a:r>
          <a:endParaRPr lang="en-AE" dirty="0">
            <a:effectLst>
              <a:outerShdw blurRad="38100" dist="38100" dir="2700000" algn="tl">
                <a:srgbClr val="000000">
                  <a:alpha val="43137"/>
                </a:srgbClr>
              </a:outerShdw>
            </a:effectLst>
          </a:endParaRPr>
        </a:p>
      </dgm:t>
    </dgm:pt>
    <dgm:pt modelId="{A9E75C10-071C-462A-A132-F9C473227FB0}" type="parTrans" cxnId="{5EABC5F3-B747-4DD7-927E-4FA011665361}">
      <dgm:prSet/>
      <dgm:spPr/>
      <dgm:t>
        <a:bodyPr/>
        <a:lstStyle/>
        <a:p>
          <a:endParaRPr lang="en-AE">
            <a:effectLst>
              <a:outerShdw blurRad="38100" dist="38100" dir="2700000" algn="tl">
                <a:srgbClr val="000000">
                  <a:alpha val="43137"/>
                </a:srgbClr>
              </a:outerShdw>
            </a:effectLst>
          </a:endParaRPr>
        </a:p>
      </dgm:t>
    </dgm:pt>
    <dgm:pt modelId="{72C3FB7B-0302-4235-B3D7-E249C87866B0}" type="sibTrans" cxnId="{5EABC5F3-B747-4DD7-927E-4FA011665361}">
      <dgm:prSet/>
      <dgm:spPr/>
      <dgm:t>
        <a:bodyPr/>
        <a:lstStyle/>
        <a:p>
          <a:endParaRPr lang="en-AE">
            <a:effectLst>
              <a:outerShdw blurRad="38100" dist="38100" dir="2700000" algn="tl">
                <a:srgbClr val="000000">
                  <a:alpha val="43137"/>
                </a:srgbClr>
              </a:outerShdw>
            </a:effectLst>
          </a:endParaRPr>
        </a:p>
      </dgm:t>
    </dgm:pt>
    <dgm:pt modelId="{EA66C655-CC0E-4065-87EE-959DB756FF03}" type="pres">
      <dgm:prSet presAssocID="{48163D70-A604-4A02-9106-5DB4FC4FAF7A}" presName="linear" presStyleCnt="0">
        <dgm:presLayoutVars>
          <dgm:animLvl val="lvl"/>
          <dgm:resizeHandles val="exact"/>
        </dgm:presLayoutVars>
      </dgm:prSet>
      <dgm:spPr/>
      <dgm:t>
        <a:bodyPr/>
        <a:lstStyle/>
        <a:p>
          <a:endParaRPr lang="en-IN"/>
        </a:p>
      </dgm:t>
    </dgm:pt>
    <dgm:pt modelId="{EC899D90-6C88-47DD-B71D-EDCA23F304EC}" type="pres">
      <dgm:prSet presAssocID="{C94C0955-CFE2-453C-98CE-F31E98B653B0}" presName="parentText" presStyleLbl="node1" presStyleIdx="0" presStyleCnt="1" custLinFactNeighborX="0">
        <dgm:presLayoutVars>
          <dgm:chMax val="0"/>
          <dgm:bulletEnabled val="1"/>
        </dgm:presLayoutVars>
      </dgm:prSet>
      <dgm:spPr/>
      <dgm:t>
        <a:bodyPr/>
        <a:lstStyle/>
        <a:p>
          <a:endParaRPr lang="en-IN"/>
        </a:p>
      </dgm:t>
    </dgm:pt>
  </dgm:ptLst>
  <dgm:cxnLst>
    <dgm:cxn modelId="{BB02FFF7-FB10-4EF9-92D4-FCA6BDAC05BB}" type="presOf" srcId="{C94C0955-CFE2-453C-98CE-F31E98B653B0}" destId="{EC899D90-6C88-47DD-B71D-EDCA23F304EC}" srcOrd="0" destOrd="0" presId="urn:microsoft.com/office/officeart/2005/8/layout/vList2"/>
    <dgm:cxn modelId="{5EABC5F3-B747-4DD7-927E-4FA011665361}" srcId="{48163D70-A604-4A02-9106-5DB4FC4FAF7A}" destId="{C94C0955-CFE2-453C-98CE-F31E98B653B0}" srcOrd="0" destOrd="0" parTransId="{A9E75C10-071C-462A-A132-F9C473227FB0}" sibTransId="{72C3FB7B-0302-4235-B3D7-E249C87866B0}"/>
    <dgm:cxn modelId="{4106ADC4-9B62-40A0-A0EF-3F8B2E63EFF1}" type="presOf" srcId="{48163D70-A604-4A02-9106-5DB4FC4FAF7A}" destId="{EA66C655-CC0E-4065-87EE-959DB756FF03}" srcOrd="0" destOrd="0" presId="urn:microsoft.com/office/officeart/2005/8/layout/vList2"/>
    <dgm:cxn modelId="{953A3937-7E67-4E0F-BB6E-FCB883FA90BA}" type="presParOf" srcId="{EA66C655-CC0E-4065-87EE-959DB756FF03}" destId="{EC899D90-6C88-47DD-B71D-EDCA23F304E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71E792-DADD-46E5-BC30-EF01781AF34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E"/>
        </a:p>
      </dgm:t>
    </dgm:pt>
    <dgm:pt modelId="{3240F5DF-F28D-452D-8DFF-29FEACAD4FCE}">
      <dgm:prSet/>
      <dgm:spPr/>
      <dgm:t>
        <a:bodyPr/>
        <a:lstStyle/>
        <a:p>
          <a:r>
            <a:rPr lang="en-US" dirty="0"/>
            <a:t>Physical object</a:t>
          </a:r>
          <a:endParaRPr lang="en-AE" dirty="0"/>
        </a:p>
      </dgm:t>
    </dgm:pt>
    <dgm:pt modelId="{F3B8C948-DADE-4E36-B7AD-A3D7A030A736}" type="parTrans" cxnId="{61768B1D-4FB6-45B5-AC96-0A9A1F218AC5}">
      <dgm:prSet/>
      <dgm:spPr/>
      <dgm:t>
        <a:bodyPr/>
        <a:lstStyle/>
        <a:p>
          <a:endParaRPr lang="en-AE"/>
        </a:p>
      </dgm:t>
    </dgm:pt>
    <dgm:pt modelId="{0205F945-372D-4E89-8C9C-7912C8803294}" type="sibTrans" cxnId="{61768B1D-4FB6-45B5-AC96-0A9A1F218AC5}">
      <dgm:prSet/>
      <dgm:spPr/>
      <dgm:t>
        <a:bodyPr/>
        <a:lstStyle/>
        <a:p>
          <a:endParaRPr lang="en-AE"/>
        </a:p>
      </dgm:t>
    </dgm:pt>
    <dgm:pt modelId="{6E092445-7A66-47F6-B8FE-9E88D0F27992}">
      <dgm:prSet/>
      <dgm:spPr/>
      <dgm:t>
        <a:bodyPr/>
        <a:lstStyle/>
        <a:p>
          <a:r>
            <a:rPr lang="en-US" dirty="0"/>
            <a:t>with embedded software into a hardware </a:t>
          </a:r>
          <a:endParaRPr lang="en-AE" dirty="0"/>
        </a:p>
      </dgm:t>
    </dgm:pt>
    <dgm:pt modelId="{6F43FB99-6E1C-4670-B6E3-67431EF64628}" type="parTrans" cxnId="{B6DD56EB-F0AF-4128-8377-8CEDA5AB38C3}">
      <dgm:prSet/>
      <dgm:spPr/>
      <dgm:t>
        <a:bodyPr/>
        <a:lstStyle/>
        <a:p>
          <a:endParaRPr lang="en-AE"/>
        </a:p>
      </dgm:t>
    </dgm:pt>
    <dgm:pt modelId="{37AE6D9A-05A0-42CD-9BE5-B58B078C45B3}" type="sibTrans" cxnId="{B6DD56EB-F0AF-4128-8377-8CEDA5AB38C3}">
      <dgm:prSet/>
      <dgm:spPr/>
      <dgm:t>
        <a:bodyPr/>
        <a:lstStyle/>
        <a:p>
          <a:endParaRPr lang="en-AE"/>
        </a:p>
      </dgm:t>
    </dgm:pt>
    <dgm:pt modelId="{D36ED701-9EA7-43CA-BEFB-759744CB85D9}">
      <dgm:prSet/>
      <dgm:spPr/>
      <dgm:t>
        <a:bodyPr/>
        <a:lstStyle/>
        <a:p>
          <a:r>
            <a:rPr lang="en-US" dirty="0"/>
            <a:t>Hardware</a:t>
          </a:r>
          <a:endParaRPr lang="en-AE" dirty="0"/>
        </a:p>
      </dgm:t>
    </dgm:pt>
    <dgm:pt modelId="{9945D3A2-0D7B-477F-8122-79FC1B51995F}" type="parTrans" cxnId="{E34EFBA3-F680-45DA-BC36-FBC5157B5FE8}">
      <dgm:prSet/>
      <dgm:spPr/>
      <dgm:t>
        <a:bodyPr/>
        <a:lstStyle/>
        <a:p>
          <a:endParaRPr lang="en-AE"/>
        </a:p>
      </dgm:t>
    </dgm:pt>
    <dgm:pt modelId="{D770A59C-5C9C-41B7-87ED-C8527F4719F3}" type="sibTrans" cxnId="{E34EFBA3-F680-45DA-BC36-FBC5157B5FE8}">
      <dgm:prSet/>
      <dgm:spPr/>
      <dgm:t>
        <a:bodyPr/>
        <a:lstStyle/>
        <a:p>
          <a:endParaRPr lang="en-AE"/>
        </a:p>
      </dgm:t>
    </dgm:pt>
    <dgm:pt modelId="{5CDD14C4-CB15-4FF8-8A9D-28917A3FDDA3}">
      <dgm:prSet/>
      <dgm:spPr/>
      <dgm:t>
        <a:bodyPr/>
        <a:lstStyle/>
        <a:p>
          <a:r>
            <a:rPr lang="en-US"/>
            <a:t>consisting of a microcontroller, firmware, sensors, control unit, actuators </a:t>
          </a:r>
          <a:r>
            <a:rPr lang="en-IN"/>
            <a:t>and communication module.</a:t>
          </a:r>
          <a:endParaRPr lang="en-AE"/>
        </a:p>
      </dgm:t>
    </dgm:pt>
    <dgm:pt modelId="{59753A06-E513-45B9-9080-39DD01087F38}" type="parTrans" cxnId="{FF69F88A-2792-4C2B-A1F2-B85B70E6A68A}">
      <dgm:prSet/>
      <dgm:spPr/>
      <dgm:t>
        <a:bodyPr/>
        <a:lstStyle/>
        <a:p>
          <a:endParaRPr lang="en-AE"/>
        </a:p>
      </dgm:t>
    </dgm:pt>
    <dgm:pt modelId="{3552C8FD-A9FA-4428-AF3A-420795052BC1}" type="sibTrans" cxnId="{FF69F88A-2792-4C2B-A1F2-B85B70E6A68A}">
      <dgm:prSet/>
      <dgm:spPr/>
      <dgm:t>
        <a:bodyPr/>
        <a:lstStyle/>
        <a:p>
          <a:endParaRPr lang="en-AE"/>
        </a:p>
      </dgm:t>
    </dgm:pt>
    <dgm:pt modelId="{958D9814-51C7-40F2-8F05-EA31D3F1C4B4}">
      <dgm:prSet/>
      <dgm:spPr/>
      <dgm:t>
        <a:bodyPr/>
        <a:lstStyle/>
        <a:p>
          <a:r>
            <a:rPr lang="en-US" dirty="0"/>
            <a:t>Communication module</a:t>
          </a:r>
          <a:endParaRPr lang="en-AE" dirty="0"/>
        </a:p>
      </dgm:t>
    </dgm:pt>
    <dgm:pt modelId="{1848AFAF-DFB0-4BC7-831B-581DF4FB4C71}" type="parTrans" cxnId="{783A8173-EAAA-4F87-A143-6BD7033C0D60}">
      <dgm:prSet/>
      <dgm:spPr/>
      <dgm:t>
        <a:bodyPr/>
        <a:lstStyle/>
        <a:p>
          <a:endParaRPr lang="en-AE"/>
        </a:p>
      </dgm:t>
    </dgm:pt>
    <dgm:pt modelId="{18C76613-238B-4D84-BA4E-B6D32E67C7B1}" type="sibTrans" cxnId="{783A8173-EAAA-4F87-A143-6BD7033C0D60}">
      <dgm:prSet/>
      <dgm:spPr/>
      <dgm:t>
        <a:bodyPr/>
        <a:lstStyle/>
        <a:p>
          <a:endParaRPr lang="en-AE"/>
        </a:p>
      </dgm:t>
    </dgm:pt>
    <dgm:pt modelId="{EF20A348-C4E9-4CFE-806C-27A061250244}">
      <dgm:prSet/>
      <dgm:spPr/>
      <dgm:t>
        <a:bodyPr/>
        <a:lstStyle/>
        <a:p>
          <a:r>
            <a:rPr lang="en-US"/>
            <a:t>Software consisting of device APIs and device interface for communication over the network and communication circuit/port(s), and middleware for creating communication stacks using 6LowPAN, CoAP, LWM2M, IPv4, IPv6 and other protocols.</a:t>
          </a:r>
          <a:endParaRPr lang="en-AE"/>
        </a:p>
      </dgm:t>
    </dgm:pt>
    <dgm:pt modelId="{B2740041-7975-42E8-9E30-B8A22B84C723}" type="parTrans" cxnId="{68A455F7-0E52-45AD-8296-0545F96210FF}">
      <dgm:prSet/>
      <dgm:spPr/>
      <dgm:t>
        <a:bodyPr/>
        <a:lstStyle/>
        <a:p>
          <a:endParaRPr lang="en-AE"/>
        </a:p>
      </dgm:t>
    </dgm:pt>
    <dgm:pt modelId="{9C65E6D9-F7EC-4BB9-A078-5DA30EAD5BC3}" type="sibTrans" cxnId="{68A455F7-0E52-45AD-8296-0545F96210FF}">
      <dgm:prSet/>
      <dgm:spPr/>
      <dgm:t>
        <a:bodyPr/>
        <a:lstStyle/>
        <a:p>
          <a:endParaRPr lang="en-AE"/>
        </a:p>
      </dgm:t>
    </dgm:pt>
    <dgm:pt modelId="{FDE95D2C-8263-492E-8B68-CF1041C042F2}">
      <dgm:prSet/>
      <dgm:spPr/>
      <dgm:t>
        <a:bodyPr/>
        <a:lstStyle/>
        <a:p>
          <a:r>
            <a:rPr lang="en-US" dirty="0"/>
            <a:t>Software</a:t>
          </a:r>
          <a:endParaRPr lang="en-AE" dirty="0"/>
        </a:p>
      </dgm:t>
    </dgm:pt>
    <dgm:pt modelId="{DCEDD7EC-06FF-4A51-8E40-561675CF522F}" type="parTrans" cxnId="{EDC50009-BA41-4E86-B863-D36DC7DCDC5A}">
      <dgm:prSet/>
      <dgm:spPr/>
      <dgm:t>
        <a:bodyPr/>
        <a:lstStyle/>
        <a:p>
          <a:endParaRPr lang="en-AE"/>
        </a:p>
      </dgm:t>
    </dgm:pt>
    <dgm:pt modelId="{38F15BAB-36C2-4D82-815F-47F339A68922}" type="sibTrans" cxnId="{EDC50009-BA41-4E86-B863-D36DC7DCDC5A}">
      <dgm:prSet/>
      <dgm:spPr/>
      <dgm:t>
        <a:bodyPr/>
        <a:lstStyle/>
        <a:p>
          <a:endParaRPr lang="en-AE"/>
        </a:p>
      </dgm:t>
    </dgm:pt>
    <dgm:pt modelId="{823F40BA-DF5B-4E86-99C8-D876931C2BD3}">
      <dgm:prSet/>
      <dgm:spPr/>
      <dgm:t>
        <a:bodyPr/>
        <a:lstStyle/>
        <a:p>
          <a:r>
            <a:rPr lang="en-US"/>
            <a:t>for actions on messages, information and commands which the devices receive and then output to the actuators, which enable actions such as glowing LEDs, </a:t>
          </a:r>
          <a:r>
            <a:rPr lang="en-IN"/>
            <a:t>robotic hand movement etc.</a:t>
          </a:r>
          <a:endParaRPr lang="en-AE"/>
        </a:p>
      </dgm:t>
    </dgm:pt>
    <dgm:pt modelId="{AEF40860-EED2-4882-B25F-C9F232CD730F}" type="parTrans" cxnId="{14C6D953-0928-479D-8519-D15F44A7F2A1}">
      <dgm:prSet/>
      <dgm:spPr/>
      <dgm:t>
        <a:bodyPr/>
        <a:lstStyle/>
        <a:p>
          <a:endParaRPr lang="en-AE"/>
        </a:p>
      </dgm:t>
    </dgm:pt>
    <dgm:pt modelId="{B567C2AD-FE9B-44A5-A4D3-17561CB2C1D5}" type="sibTrans" cxnId="{14C6D953-0928-479D-8519-D15F44A7F2A1}">
      <dgm:prSet/>
      <dgm:spPr/>
      <dgm:t>
        <a:bodyPr/>
        <a:lstStyle/>
        <a:p>
          <a:endParaRPr lang="en-AE"/>
        </a:p>
      </dgm:t>
    </dgm:pt>
    <dgm:pt modelId="{0C974D62-22CA-47B0-94EF-9B3EB1AB3736}" type="pres">
      <dgm:prSet presAssocID="{7D71E792-DADD-46E5-BC30-EF01781AF347}" presName="linear" presStyleCnt="0">
        <dgm:presLayoutVars>
          <dgm:animLvl val="lvl"/>
          <dgm:resizeHandles val="exact"/>
        </dgm:presLayoutVars>
      </dgm:prSet>
      <dgm:spPr/>
      <dgm:t>
        <a:bodyPr/>
        <a:lstStyle/>
        <a:p>
          <a:endParaRPr lang="en-IN"/>
        </a:p>
      </dgm:t>
    </dgm:pt>
    <dgm:pt modelId="{E9FBDC0B-E853-45A1-9363-1B6FCDDC6F42}" type="pres">
      <dgm:prSet presAssocID="{3240F5DF-F28D-452D-8DFF-29FEACAD4FCE}" presName="parentText" presStyleLbl="node1" presStyleIdx="0" presStyleCnt="4">
        <dgm:presLayoutVars>
          <dgm:chMax val="0"/>
          <dgm:bulletEnabled val="1"/>
        </dgm:presLayoutVars>
      </dgm:prSet>
      <dgm:spPr/>
      <dgm:t>
        <a:bodyPr/>
        <a:lstStyle/>
        <a:p>
          <a:endParaRPr lang="en-IN"/>
        </a:p>
      </dgm:t>
    </dgm:pt>
    <dgm:pt modelId="{62E4FFA6-9A40-4127-8E76-1CA8166DD6EE}" type="pres">
      <dgm:prSet presAssocID="{3240F5DF-F28D-452D-8DFF-29FEACAD4FCE}" presName="childText" presStyleLbl="revTx" presStyleIdx="0" presStyleCnt="4">
        <dgm:presLayoutVars>
          <dgm:bulletEnabled val="1"/>
        </dgm:presLayoutVars>
      </dgm:prSet>
      <dgm:spPr/>
      <dgm:t>
        <a:bodyPr/>
        <a:lstStyle/>
        <a:p>
          <a:endParaRPr lang="en-IN"/>
        </a:p>
      </dgm:t>
    </dgm:pt>
    <dgm:pt modelId="{2E5B5838-BC9D-4F62-B3C2-9CEDEC80F1A4}" type="pres">
      <dgm:prSet presAssocID="{D36ED701-9EA7-43CA-BEFB-759744CB85D9}" presName="parentText" presStyleLbl="node1" presStyleIdx="1" presStyleCnt="4">
        <dgm:presLayoutVars>
          <dgm:chMax val="0"/>
          <dgm:bulletEnabled val="1"/>
        </dgm:presLayoutVars>
      </dgm:prSet>
      <dgm:spPr/>
      <dgm:t>
        <a:bodyPr/>
        <a:lstStyle/>
        <a:p>
          <a:endParaRPr lang="en-IN"/>
        </a:p>
      </dgm:t>
    </dgm:pt>
    <dgm:pt modelId="{C1154BEE-B16D-45D0-AA9A-B4EA96F1B984}" type="pres">
      <dgm:prSet presAssocID="{D36ED701-9EA7-43CA-BEFB-759744CB85D9}" presName="childText" presStyleLbl="revTx" presStyleIdx="1" presStyleCnt="4">
        <dgm:presLayoutVars>
          <dgm:bulletEnabled val="1"/>
        </dgm:presLayoutVars>
      </dgm:prSet>
      <dgm:spPr/>
      <dgm:t>
        <a:bodyPr/>
        <a:lstStyle/>
        <a:p>
          <a:endParaRPr lang="en-IN"/>
        </a:p>
      </dgm:t>
    </dgm:pt>
    <dgm:pt modelId="{A2D01E1E-17C7-4C6A-819B-17A467721507}" type="pres">
      <dgm:prSet presAssocID="{958D9814-51C7-40F2-8F05-EA31D3F1C4B4}" presName="parentText" presStyleLbl="node1" presStyleIdx="2" presStyleCnt="4">
        <dgm:presLayoutVars>
          <dgm:chMax val="0"/>
          <dgm:bulletEnabled val="1"/>
        </dgm:presLayoutVars>
      </dgm:prSet>
      <dgm:spPr/>
      <dgm:t>
        <a:bodyPr/>
        <a:lstStyle/>
        <a:p>
          <a:endParaRPr lang="en-IN"/>
        </a:p>
      </dgm:t>
    </dgm:pt>
    <dgm:pt modelId="{A28EB52C-9D50-4E76-82EB-F1996A953AD3}" type="pres">
      <dgm:prSet presAssocID="{958D9814-51C7-40F2-8F05-EA31D3F1C4B4}" presName="childText" presStyleLbl="revTx" presStyleIdx="2" presStyleCnt="4">
        <dgm:presLayoutVars>
          <dgm:bulletEnabled val="1"/>
        </dgm:presLayoutVars>
      </dgm:prSet>
      <dgm:spPr/>
      <dgm:t>
        <a:bodyPr/>
        <a:lstStyle/>
        <a:p>
          <a:endParaRPr lang="en-IN"/>
        </a:p>
      </dgm:t>
    </dgm:pt>
    <dgm:pt modelId="{BE411026-FD2F-4297-B536-209BE0195CA1}" type="pres">
      <dgm:prSet presAssocID="{FDE95D2C-8263-492E-8B68-CF1041C042F2}" presName="parentText" presStyleLbl="node1" presStyleIdx="3" presStyleCnt="4">
        <dgm:presLayoutVars>
          <dgm:chMax val="0"/>
          <dgm:bulletEnabled val="1"/>
        </dgm:presLayoutVars>
      </dgm:prSet>
      <dgm:spPr/>
      <dgm:t>
        <a:bodyPr/>
        <a:lstStyle/>
        <a:p>
          <a:endParaRPr lang="en-IN"/>
        </a:p>
      </dgm:t>
    </dgm:pt>
    <dgm:pt modelId="{64F7BA51-24B6-4F44-8C46-6AE8053594EB}" type="pres">
      <dgm:prSet presAssocID="{FDE95D2C-8263-492E-8B68-CF1041C042F2}" presName="childText" presStyleLbl="revTx" presStyleIdx="3" presStyleCnt="4">
        <dgm:presLayoutVars>
          <dgm:bulletEnabled val="1"/>
        </dgm:presLayoutVars>
      </dgm:prSet>
      <dgm:spPr/>
      <dgm:t>
        <a:bodyPr/>
        <a:lstStyle/>
        <a:p>
          <a:endParaRPr lang="en-IN"/>
        </a:p>
      </dgm:t>
    </dgm:pt>
  </dgm:ptLst>
  <dgm:cxnLst>
    <dgm:cxn modelId="{FF69F88A-2792-4C2B-A1F2-B85B70E6A68A}" srcId="{D36ED701-9EA7-43CA-BEFB-759744CB85D9}" destId="{5CDD14C4-CB15-4FF8-8A9D-28917A3FDDA3}" srcOrd="0" destOrd="0" parTransId="{59753A06-E513-45B9-9080-39DD01087F38}" sibTransId="{3552C8FD-A9FA-4428-AF3A-420795052BC1}"/>
    <dgm:cxn modelId="{A29F3F8F-B790-41CA-8A7C-1E9EF9F989DF}" type="presOf" srcId="{823F40BA-DF5B-4E86-99C8-D876931C2BD3}" destId="{64F7BA51-24B6-4F44-8C46-6AE8053594EB}" srcOrd="0" destOrd="0" presId="urn:microsoft.com/office/officeart/2005/8/layout/vList2"/>
    <dgm:cxn modelId="{3FBBA834-5DAA-4397-96E0-51B46BD09D3B}" type="presOf" srcId="{7D71E792-DADD-46E5-BC30-EF01781AF347}" destId="{0C974D62-22CA-47B0-94EF-9B3EB1AB3736}" srcOrd="0" destOrd="0" presId="urn:microsoft.com/office/officeart/2005/8/layout/vList2"/>
    <dgm:cxn modelId="{D72E6ACC-6108-4BBB-908C-3FC4CAFD59EF}" type="presOf" srcId="{D36ED701-9EA7-43CA-BEFB-759744CB85D9}" destId="{2E5B5838-BC9D-4F62-B3C2-9CEDEC80F1A4}" srcOrd="0" destOrd="0" presId="urn:microsoft.com/office/officeart/2005/8/layout/vList2"/>
    <dgm:cxn modelId="{E34EFBA3-F680-45DA-BC36-FBC5157B5FE8}" srcId="{7D71E792-DADD-46E5-BC30-EF01781AF347}" destId="{D36ED701-9EA7-43CA-BEFB-759744CB85D9}" srcOrd="1" destOrd="0" parTransId="{9945D3A2-0D7B-477F-8122-79FC1B51995F}" sibTransId="{D770A59C-5C9C-41B7-87ED-C8527F4719F3}"/>
    <dgm:cxn modelId="{61768B1D-4FB6-45B5-AC96-0A9A1F218AC5}" srcId="{7D71E792-DADD-46E5-BC30-EF01781AF347}" destId="{3240F5DF-F28D-452D-8DFF-29FEACAD4FCE}" srcOrd="0" destOrd="0" parTransId="{F3B8C948-DADE-4E36-B7AD-A3D7A030A736}" sibTransId="{0205F945-372D-4E89-8C9C-7912C8803294}"/>
    <dgm:cxn modelId="{B6DD56EB-F0AF-4128-8377-8CEDA5AB38C3}" srcId="{3240F5DF-F28D-452D-8DFF-29FEACAD4FCE}" destId="{6E092445-7A66-47F6-B8FE-9E88D0F27992}" srcOrd="0" destOrd="0" parTransId="{6F43FB99-6E1C-4670-B6E3-67431EF64628}" sibTransId="{37AE6D9A-05A0-42CD-9BE5-B58B078C45B3}"/>
    <dgm:cxn modelId="{554AEFE5-307E-42EC-8439-09328445D998}" type="presOf" srcId="{5CDD14C4-CB15-4FF8-8A9D-28917A3FDDA3}" destId="{C1154BEE-B16D-45D0-AA9A-B4EA96F1B984}" srcOrd="0" destOrd="0" presId="urn:microsoft.com/office/officeart/2005/8/layout/vList2"/>
    <dgm:cxn modelId="{EDC50009-BA41-4E86-B863-D36DC7DCDC5A}" srcId="{7D71E792-DADD-46E5-BC30-EF01781AF347}" destId="{FDE95D2C-8263-492E-8B68-CF1041C042F2}" srcOrd="3" destOrd="0" parTransId="{DCEDD7EC-06FF-4A51-8E40-561675CF522F}" sibTransId="{38F15BAB-36C2-4D82-815F-47F339A68922}"/>
    <dgm:cxn modelId="{14C6D953-0928-479D-8519-D15F44A7F2A1}" srcId="{FDE95D2C-8263-492E-8B68-CF1041C042F2}" destId="{823F40BA-DF5B-4E86-99C8-D876931C2BD3}" srcOrd="0" destOrd="0" parTransId="{AEF40860-EED2-4882-B25F-C9F232CD730F}" sibTransId="{B567C2AD-FE9B-44A5-A4D3-17561CB2C1D5}"/>
    <dgm:cxn modelId="{9203143C-C085-4AE1-BEBF-D310FF48F02D}" type="presOf" srcId="{EF20A348-C4E9-4CFE-806C-27A061250244}" destId="{A28EB52C-9D50-4E76-82EB-F1996A953AD3}" srcOrd="0" destOrd="0" presId="urn:microsoft.com/office/officeart/2005/8/layout/vList2"/>
    <dgm:cxn modelId="{A6C9906B-AACE-47B9-A6AD-58A0A105EB33}" type="presOf" srcId="{3240F5DF-F28D-452D-8DFF-29FEACAD4FCE}" destId="{E9FBDC0B-E853-45A1-9363-1B6FCDDC6F42}" srcOrd="0" destOrd="0" presId="urn:microsoft.com/office/officeart/2005/8/layout/vList2"/>
    <dgm:cxn modelId="{B2786BEE-CC66-4395-A433-0C5D664BED56}" type="presOf" srcId="{FDE95D2C-8263-492E-8B68-CF1041C042F2}" destId="{BE411026-FD2F-4297-B536-209BE0195CA1}" srcOrd="0" destOrd="0" presId="urn:microsoft.com/office/officeart/2005/8/layout/vList2"/>
    <dgm:cxn modelId="{68A455F7-0E52-45AD-8296-0545F96210FF}" srcId="{958D9814-51C7-40F2-8F05-EA31D3F1C4B4}" destId="{EF20A348-C4E9-4CFE-806C-27A061250244}" srcOrd="0" destOrd="0" parTransId="{B2740041-7975-42E8-9E30-B8A22B84C723}" sibTransId="{9C65E6D9-F7EC-4BB9-A078-5DA30EAD5BC3}"/>
    <dgm:cxn modelId="{783A8173-EAAA-4F87-A143-6BD7033C0D60}" srcId="{7D71E792-DADD-46E5-BC30-EF01781AF347}" destId="{958D9814-51C7-40F2-8F05-EA31D3F1C4B4}" srcOrd="2" destOrd="0" parTransId="{1848AFAF-DFB0-4BC7-831B-581DF4FB4C71}" sibTransId="{18C76613-238B-4D84-BA4E-B6D32E67C7B1}"/>
    <dgm:cxn modelId="{69E23C5B-8308-483C-A779-1D522F2458B7}" type="presOf" srcId="{6E092445-7A66-47F6-B8FE-9E88D0F27992}" destId="{62E4FFA6-9A40-4127-8E76-1CA8166DD6EE}" srcOrd="0" destOrd="0" presId="urn:microsoft.com/office/officeart/2005/8/layout/vList2"/>
    <dgm:cxn modelId="{EBDD9C36-93D4-4A01-A870-11AD245E20E0}" type="presOf" srcId="{958D9814-51C7-40F2-8F05-EA31D3F1C4B4}" destId="{A2D01E1E-17C7-4C6A-819B-17A467721507}" srcOrd="0" destOrd="0" presId="urn:microsoft.com/office/officeart/2005/8/layout/vList2"/>
    <dgm:cxn modelId="{0055FE0F-4F45-4908-9AE5-6E690EADD05F}" type="presParOf" srcId="{0C974D62-22CA-47B0-94EF-9B3EB1AB3736}" destId="{E9FBDC0B-E853-45A1-9363-1B6FCDDC6F42}" srcOrd="0" destOrd="0" presId="urn:microsoft.com/office/officeart/2005/8/layout/vList2"/>
    <dgm:cxn modelId="{071F43AE-1B4D-4CC2-9739-3BF04C897C11}" type="presParOf" srcId="{0C974D62-22CA-47B0-94EF-9B3EB1AB3736}" destId="{62E4FFA6-9A40-4127-8E76-1CA8166DD6EE}" srcOrd="1" destOrd="0" presId="urn:microsoft.com/office/officeart/2005/8/layout/vList2"/>
    <dgm:cxn modelId="{D75708BB-1BA2-4184-B56C-4A5712D8EE13}" type="presParOf" srcId="{0C974D62-22CA-47B0-94EF-9B3EB1AB3736}" destId="{2E5B5838-BC9D-4F62-B3C2-9CEDEC80F1A4}" srcOrd="2" destOrd="0" presId="urn:microsoft.com/office/officeart/2005/8/layout/vList2"/>
    <dgm:cxn modelId="{0E3FD578-5A33-4CA7-B3D3-8015E2C5CC6A}" type="presParOf" srcId="{0C974D62-22CA-47B0-94EF-9B3EB1AB3736}" destId="{C1154BEE-B16D-45D0-AA9A-B4EA96F1B984}" srcOrd="3" destOrd="0" presId="urn:microsoft.com/office/officeart/2005/8/layout/vList2"/>
    <dgm:cxn modelId="{1255EFB5-7208-4841-BB9B-859189103952}" type="presParOf" srcId="{0C974D62-22CA-47B0-94EF-9B3EB1AB3736}" destId="{A2D01E1E-17C7-4C6A-819B-17A467721507}" srcOrd="4" destOrd="0" presId="urn:microsoft.com/office/officeart/2005/8/layout/vList2"/>
    <dgm:cxn modelId="{FD380A52-1672-4AF2-AD4E-77C35AFB0213}" type="presParOf" srcId="{0C974D62-22CA-47B0-94EF-9B3EB1AB3736}" destId="{A28EB52C-9D50-4E76-82EB-F1996A953AD3}" srcOrd="5" destOrd="0" presId="urn:microsoft.com/office/officeart/2005/8/layout/vList2"/>
    <dgm:cxn modelId="{7B8B8041-7BE3-4DC8-9CB9-6710D0B97F08}" type="presParOf" srcId="{0C974D62-22CA-47B0-94EF-9B3EB1AB3736}" destId="{BE411026-FD2F-4297-B536-209BE0195CA1}" srcOrd="6" destOrd="0" presId="urn:microsoft.com/office/officeart/2005/8/layout/vList2"/>
    <dgm:cxn modelId="{1AC48E34-306D-4C51-BBF6-31F356BFF78F}" type="presParOf" srcId="{0C974D62-22CA-47B0-94EF-9B3EB1AB3736}" destId="{64F7BA51-24B6-4F44-8C46-6AE8053594EB}"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D81DC4-CB8F-4B43-971E-EE389CF28DB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E"/>
        </a:p>
      </dgm:t>
    </dgm:pt>
    <dgm:pt modelId="{56182C94-9F27-4AD9-9C5F-0FA2E93EBDBA}">
      <dgm:prSet/>
      <dgm:spPr/>
      <dgm:t>
        <a:bodyPr/>
        <a:lstStyle/>
        <a:p>
          <a:r>
            <a:rPr lang="en-US"/>
            <a:t>Sensors:</a:t>
          </a:r>
          <a:endParaRPr lang="en-AE"/>
        </a:p>
      </dgm:t>
    </dgm:pt>
    <dgm:pt modelId="{798510B7-607A-426D-9F15-FF2CED76D08C}" type="parTrans" cxnId="{838AC361-2D55-49F4-9D30-46BE6C239BF0}">
      <dgm:prSet/>
      <dgm:spPr/>
      <dgm:t>
        <a:bodyPr/>
        <a:lstStyle/>
        <a:p>
          <a:endParaRPr lang="en-AE"/>
        </a:p>
      </dgm:t>
    </dgm:pt>
    <dgm:pt modelId="{2C247088-31C4-4040-B938-E367F0EA790D}" type="sibTrans" cxnId="{838AC361-2D55-49F4-9D30-46BE6C239BF0}">
      <dgm:prSet/>
      <dgm:spPr/>
      <dgm:t>
        <a:bodyPr/>
        <a:lstStyle/>
        <a:p>
          <a:endParaRPr lang="en-AE"/>
        </a:p>
      </dgm:t>
    </dgm:pt>
    <dgm:pt modelId="{19807B52-EF16-49BD-9BED-275AD33EAB60}">
      <dgm:prSet/>
      <dgm:spPr/>
      <dgm:t>
        <a:bodyPr/>
        <a:lstStyle/>
        <a:p>
          <a:r>
            <a:rPr lang="en-US"/>
            <a:t>Sensors are electronic devices that sense the physical environments.</a:t>
          </a:r>
          <a:endParaRPr lang="en-AE"/>
        </a:p>
      </dgm:t>
    </dgm:pt>
    <dgm:pt modelId="{DC77081A-7E0D-476A-9EA0-E8D7CFF66BA3}" type="parTrans" cxnId="{7B7FF0A5-49B4-401E-82BF-9EBEBB582254}">
      <dgm:prSet/>
      <dgm:spPr/>
      <dgm:t>
        <a:bodyPr/>
        <a:lstStyle/>
        <a:p>
          <a:endParaRPr lang="en-AE"/>
        </a:p>
      </dgm:t>
    </dgm:pt>
    <dgm:pt modelId="{D83749EC-0360-44C5-B062-BC4A8642E980}" type="sibTrans" cxnId="{7B7FF0A5-49B4-401E-82BF-9EBEBB582254}">
      <dgm:prSet/>
      <dgm:spPr/>
      <dgm:t>
        <a:bodyPr/>
        <a:lstStyle/>
        <a:p>
          <a:endParaRPr lang="en-AE"/>
        </a:p>
      </dgm:t>
    </dgm:pt>
    <dgm:pt modelId="{4F842CCD-CB7A-4B5A-A4B7-FA104592D0BC}">
      <dgm:prSet/>
      <dgm:spPr/>
      <dgm:t>
        <a:bodyPr/>
        <a:lstStyle/>
        <a:p>
          <a:r>
            <a:rPr lang="en-US" dirty="0"/>
            <a:t>An industrial automation system or robotic system </a:t>
          </a:r>
          <a:r>
            <a:rPr lang="en-US" dirty="0" smtClean="0"/>
            <a:t>has multiple smart sensors embedded in it. Sensor-actuator pairs are used in control systems. A smart sensor includes computing and communication circuits.</a:t>
          </a:r>
          <a:endParaRPr lang="en-AE" dirty="0"/>
        </a:p>
      </dgm:t>
    </dgm:pt>
    <dgm:pt modelId="{BF90C5F0-501A-480E-BCA9-DD6504305EFE}" type="parTrans" cxnId="{EFEC47E7-0CFA-4021-AAF8-8AF7087D722C}">
      <dgm:prSet/>
      <dgm:spPr/>
      <dgm:t>
        <a:bodyPr/>
        <a:lstStyle/>
        <a:p>
          <a:endParaRPr lang="en-AE"/>
        </a:p>
      </dgm:t>
    </dgm:pt>
    <dgm:pt modelId="{314CF203-6D4A-4E43-8297-170533600679}" type="sibTrans" cxnId="{EFEC47E7-0CFA-4021-AAF8-8AF7087D722C}">
      <dgm:prSet/>
      <dgm:spPr/>
      <dgm:t>
        <a:bodyPr/>
        <a:lstStyle/>
        <a:p>
          <a:endParaRPr lang="en-AE"/>
        </a:p>
      </dgm:t>
    </dgm:pt>
    <dgm:pt modelId="{FE64FE0F-C0A5-46D7-9F23-153048DB7AEA}">
      <dgm:prSet/>
      <dgm:spPr/>
      <dgm:t>
        <a:bodyPr/>
        <a:lstStyle/>
        <a:p>
          <a:r>
            <a:rPr lang="en-US"/>
            <a:t>Sensors are of two types. </a:t>
          </a:r>
          <a:endParaRPr lang="en-AE"/>
        </a:p>
      </dgm:t>
    </dgm:pt>
    <dgm:pt modelId="{48A05EEE-4900-47C6-9E41-26B4AE731339}" type="parTrans" cxnId="{864E26DB-E6DC-4FEB-9468-F5CD059B4106}">
      <dgm:prSet/>
      <dgm:spPr/>
      <dgm:t>
        <a:bodyPr/>
        <a:lstStyle/>
        <a:p>
          <a:endParaRPr lang="en-AE"/>
        </a:p>
      </dgm:t>
    </dgm:pt>
    <dgm:pt modelId="{2099F245-BA92-483E-B833-A05BBE4363B4}" type="sibTrans" cxnId="{864E26DB-E6DC-4FEB-9468-F5CD059B4106}">
      <dgm:prSet/>
      <dgm:spPr/>
      <dgm:t>
        <a:bodyPr/>
        <a:lstStyle/>
        <a:p>
          <a:endParaRPr lang="en-AE"/>
        </a:p>
      </dgm:t>
    </dgm:pt>
    <dgm:pt modelId="{5922A13F-07F2-43FC-8530-24DDD631F9D9}">
      <dgm:prSet/>
      <dgm:spPr/>
      <dgm:t>
        <a:bodyPr/>
        <a:lstStyle/>
        <a:p>
          <a:r>
            <a:rPr lang="en-US" dirty="0"/>
            <a:t>1. The first type gives analog inputs to the control unit.</a:t>
          </a:r>
          <a:endParaRPr lang="en-AE" dirty="0"/>
        </a:p>
      </dgm:t>
    </dgm:pt>
    <dgm:pt modelId="{E0D00E45-DE10-4A19-9916-E15593522F93}" type="parTrans" cxnId="{822AFEEF-3A26-468D-AED8-68E31873550C}">
      <dgm:prSet/>
      <dgm:spPr/>
      <dgm:t>
        <a:bodyPr/>
        <a:lstStyle/>
        <a:p>
          <a:endParaRPr lang="en-AE"/>
        </a:p>
      </dgm:t>
    </dgm:pt>
    <dgm:pt modelId="{C559C923-ABCE-4141-9814-D067DA166991}" type="sibTrans" cxnId="{822AFEEF-3A26-468D-AED8-68E31873550C}">
      <dgm:prSet/>
      <dgm:spPr/>
      <dgm:t>
        <a:bodyPr/>
        <a:lstStyle/>
        <a:p>
          <a:endParaRPr lang="en-AE"/>
        </a:p>
      </dgm:t>
    </dgm:pt>
    <dgm:pt modelId="{09E9E13E-C096-4177-85A7-4346F2DC9685}">
      <dgm:prSet/>
      <dgm:spPr/>
      <dgm:t>
        <a:bodyPr/>
        <a:lstStyle/>
        <a:p>
          <a:r>
            <a:rPr lang="en-US" dirty="0"/>
            <a:t>Examples are thermistor, photoconductor, pressure gauge and Hall sensor. </a:t>
          </a:r>
          <a:endParaRPr lang="en-AE" dirty="0"/>
        </a:p>
      </dgm:t>
    </dgm:pt>
    <dgm:pt modelId="{9B062841-B5B2-4E43-9C11-C9A6AB0E6CB7}" type="parTrans" cxnId="{267CBD32-A399-4254-BE44-BFDED7E3F942}">
      <dgm:prSet/>
      <dgm:spPr/>
      <dgm:t>
        <a:bodyPr/>
        <a:lstStyle/>
        <a:p>
          <a:endParaRPr lang="en-AE"/>
        </a:p>
      </dgm:t>
    </dgm:pt>
    <dgm:pt modelId="{6F63B3A0-E5A2-4151-AC34-3305916C2ED4}" type="sibTrans" cxnId="{267CBD32-A399-4254-BE44-BFDED7E3F942}">
      <dgm:prSet/>
      <dgm:spPr/>
      <dgm:t>
        <a:bodyPr/>
        <a:lstStyle/>
        <a:p>
          <a:endParaRPr lang="en-AE"/>
        </a:p>
      </dgm:t>
    </dgm:pt>
    <dgm:pt modelId="{A9B77725-3C59-4599-ACF2-2388C7520204}">
      <dgm:prSet/>
      <dgm:spPr/>
      <dgm:t>
        <a:bodyPr/>
        <a:lstStyle/>
        <a:p>
          <a:r>
            <a:rPr lang="en-US" dirty="0"/>
            <a:t>2. The second type gives digital inputs to the control unit. </a:t>
          </a:r>
          <a:endParaRPr lang="en-AE" dirty="0"/>
        </a:p>
      </dgm:t>
    </dgm:pt>
    <dgm:pt modelId="{810F3310-55C4-4EC2-BAC9-A7BAAA068A22}" type="parTrans" cxnId="{5BF5654D-C23B-41DB-8019-B149B676CBD2}">
      <dgm:prSet/>
      <dgm:spPr/>
      <dgm:t>
        <a:bodyPr/>
        <a:lstStyle/>
        <a:p>
          <a:endParaRPr lang="en-AE"/>
        </a:p>
      </dgm:t>
    </dgm:pt>
    <dgm:pt modelId="{B3646861-6306-44D0-B258-F129E2A82BA6}" type="sibTrans" cxnId="{5BF5654D-C23B-41DB-8019-B149B676CBD2}">
      <dgm:prSet/>
      <dgm:spPr/>
      <dgm:t>
        <a:bodyPr/>
        <a:lstStyle/>
        <a:p>
          <a:endParaRPr lang="en-AE"/>
        </a:p>
      </dgm:t>
    </dgm:pt>
    <dgm:pt modelId="{315C2A0E-479A-421B-9643-EB6FA7FE7655}">
      <dgm:prSet/>
      <dgm:spPr/>
      <dgm:t>
        <a:bodyPr/>
        <a:lstStyle/>
        <a:p>
          <a:r>
            <a:rPr lang="en-US" dirty="0"/>
            <a:t>Examples are touch sensor, proximity sensor, metal sensor, traffic presence sensor, rotator encoder for measuring angles and linear encoders for measuring linear displacements.</a:t>
          </a:r>
          <a:endParaRPr lang="en-AE" dirty="0"/>
        </a:p>
      </dgm:t>
    </dgm:pt>
    <dgm:pt modelId="{5B4AB7DD-1E6F-40CA-B174-796C7017B8B7}" type="parTrans" cxnId="{EC922797-DFD3-4A9B-B083-6B74462B7931}">
      <dgm:prSet/>
      <dgm:spPr/>
      <dgm:t>
        <a:bodyPr/>
        <a:lstStyle/>
        <a:p>
          <a:endParaRPr lang="en-AE"/>
        </a:p>
      </dgm:t>
    </dgm:pt>
    <dgm:pt modelId="{6D0D2713-FDE7-4900-A026-46E109E8F611}" type="sibTrans" cxnId="{EC922797-DFD3-4A9B-B083-6B74462B7931}">
      <dgm:prSet/>
      <dgm:spPr/>
      <dgm:t>
        <a:bodyPr/>
        <a:lstStyle/>
        <a:p>
          <a:endParaRPr lang="en-AE"/>
        </a:p>
      </dgm:t>
    </dgm:pt>
    <dgm:pt modelId="{2FE93F17-A599-4E67-93C9-322DED354729}">
      <dgm:prSet/>
      <dgm:spPr/>
      <dgm:t>
        <a:bodyPr/>
        <a:lstStyle/>
        <a:p>
          <a:r>
            <a:rPr lang="en-IN" dirty="0" smtClean="0"/>
            <a:t>Analog input is </a:t>
          </a:r>
          <a:r>
            <a:rPr lang="en-IN" b="1" dirty="0" smtClean="0"/>
            <a:t>a continuous input from the field</a:t>
          </a:r>
          <a:endParaRPr lang="en-AE" dirty="0"/>
        </a:p>
      </dgm:t>
    </dgm:pt>
    <dgm:pt modelId="{39E7E25F-F986-4832-A992-36AFFA3E80C7}" type="parTrans" cxnId="{97B459B9-5B0B-4AC5-8A7B-BB3AFE087872}">
      <dgm:prSet/>
      <dgm:spPr/>
      <dgm:t>
        <a:bodyPr/>
        <a:lstStyle/>
        <a:p>
          <a:endParaRPr lang="en-IN"/>
        </a:p>
      </dgm:t>
    </dgm:pt>
    <dgm:pt modelId="{5B0876BF-6454-4FFD-9B8E-D238C20D350D}" type="sibTrans" cxnId="{97B459B9-5B0B-4AC5-8A7B-BB3AFE087872}">
      <dgm:prSet/>
      <dgm:spPr/>
      <dgm:t>
        <a:bodyPr/>
        <a:lstStyle/>
        <a:p>
          <a:endParaRPr lang="en-IN"/>
        </a:p>
      </dgm:t>
    </dgm:pt>
    <dgm:pt modelId="{631B8C1F-D40B-47B6-A407-690FE99C1C74}" type="pres">
      <dgm:prSet presAssocID="{2BD81DC4-CB8F-4B43-971E-EE389CF28DB7}" presName="linear" presStyleCnt="0">
        <dgm:presLayoutVars>
          <dgm:animLvl val="lvl"/>
          <dgm:resizeHandles val="exact"/>
        </dgm:presLayoutVars>
      </dgm:prSet>
      <dgm:spPr/>
      <dgm:t>
        <a:bodyPr/>
        <a:lstStyle/>
        <a:p>
          <a:endParaRPr lang="en-IN"/>
        </a:p>
      </dgm:t>
    </dgm:pt>
    <dgm:pt modelId="{A87D53DB-97A2-4182-A640-12C159D94974}" type="pres">
      <dgm:prSet presAssocID="{56182C94-9F27-4AD9-9C5F-0FA2E93EBDBA}" presName="parentText" presStyleLbl="node1" presStyleIdx="0" presStyleCnt="4">
        <dgm:presLayoutVars>
          <dgm:chMax val="0"/>
          <dgm:bulletEnabled val="1"/>
        </dgm:presLayoutVars>
      </dgm:prSet>
      <dgm:spPr/>
      <dgm:t>
        <a:bodyPr/>
        <a:lstStyle/>
        <a:p>
          <a:endParaRPr lang="en-IN"/>
        </a:p>
      </dgm:t>
    </dgm:pt>
    <dgm:pt modelId="{CB8692CA-567D-43F3-A1C8-1136B3A248F7}" type="pres">
      <dgm:prSet presAssocID="{56182C94-9F27-4AD9-9C5F-0FA2E93EBDBA}" presName="childText" presStyleLbl="revTx" presStyleIdx="0" presStyleCnt="3">
        <dgm:presLayoutVars>
          <dgm:bulletEnabled val="1"/>
        </dgm:presLayoutVars>
      </dgm:prSet>
      <dgm:spPr/>
      <dgm:t>
        <a:bodyPr/>
        <a:lstStyle/>
        <a:p>
          <a:endParaRPr lang="en-IN"/>
        </a:p>
      </dgm:t>
    </dgm:pt>
    <dgm:pt modelId="{2FC7A463-4A2F-4CE5-8000-C8F3D2E82624}" type="pres">
      <dgm:prSet presAssocID="{FE64FE0F-C0A5-46D7-9F23-153048DB7AEA}" presName="parentText" presStyleLbl="node1" presStyleIdx="1" presStyleCnt="4">
        <dgm:presLayoutVars>
          <dgm:chMax val="0"/>
          <dgm:bulletEnabled val="1"/>
        </dgm:presLayoutVars>
      </dgm:prSet>
      <dgm:spPr/>
      <dgm:t>
        <a:bodyPr/>
        <a:lstStyle/>
        <a:p>
          <a:endParaRPr lang="en-IN"/>
        </a:p>
      </dgm:t>
    </dgm:pt>
    <dgm:pt modelId="{3BC0BB6F-4431-474B-833F-4E994F685336}" type="pres">
      <dgm:prSet presAssocID="{2099F245-BA92-483E-B833-A05BBE4363B4}" presName="spacer" presStyleCnt="0"/>
      <dgm:spPr/>
    </dgm:pt>
    <dgm:pt modelId="{6AF12FFC-2446-4C43-BB50-4BE75D6C632A}" type="pres">
      <dgm:prSet presAssocID="{5922A13F-07F2-43FC-8530-24DDD631F9D9}" presName="parentText" presStyleLbl="node1" presStyleIdx="2" presStyleCnt="4">
        <dgm:presLayoutVars>
          <dgm:chMax val="0"/>
          <dgm:bulletEnabled val="1"/>
        </dgm:presLayoutVars>
      </dgm:prSet>
      <dgm:spPr/>
      <dgm:t>
        <a:bodyPr/>
        <a:lstStyle/>
        <a:p>
          <a:endParaRPr lang="en-IN"/>
        </a:p>
      </dgm:t>
    </dgm:pt>
    <dgm:pt modelId="{B731777E-E60C-4175-9100-4703F2FA6505}" type="pres">
      <dgm:prSet presAssocID="{5922A13F-07F2-43FC-8530-24DDD631F9D9}" presName="childText" presStyleLbl="revTx" presStyleIdx="1" presStyleCnt="3">
        <dgm:presLayoutVars>
          <dgm:bulletEnabled val="1"/>
        </dgm:presLayoutVars>
      </dgm:prSet>
      <dgm:spPr/>
      <dgm:t>
        <a:bodyPr/>
        <a:lstStyle/>
        <a:p>
          <a:endParaRPr lang="en-IN"/>
        </a:p>
      </dgm:t>
    </dgm:pt>
    <dgm:pt modelId="{0B69C000-BD45-4D38-9316-059916600367}" type="pres">
      <dgm:prSet presAssocID="{A9B77725-3C59-4599-ACF2-2388C7520204}" presName="parentText" presStyleLbl="node1" presStyleIdx="3" presStyleCnt="4">
        <dgm:presLayoutVars>
          <dgm:chMax val="0"/>
          <dgm:bulletEnabled val="1"/>
        </dgm:presLayoutVars>
      </dgm:prSet>
      <dgm:spPr/>
      <dgm:t>
        <a:bodyPr/>
        <a:lstStyle/>
        <a:p>
          <a:endParaRPr lang="en-IN"/>
        </a:p>
      </dgm:t>
    </dgm:pt>
    <dgm:pt modelId="{60A2E00D-37D4-42B2-801B-FEDF83D1F5ED}" type="pres">
      <dgm:prSet presAssocID="{A9B77725-3C59-4599-ACF2-2388C7520204}" presName="childText" presStyleLbl="revTx" presStyleIdx="2" presStyleCnt="3">
        <dgm:presLayoutVars>
          <dgm:bulletEnabled val="1"/>
        </dgm:presLayoutVars>
      </dgm:prSet>
      <dgm:spPr/>
      <dgm:t>
        <a:bodyPr/>
        <a:lstStyle/>
        <a:p>
          <a:endParaRPr lang="en-IN"/>
        </a:p>
      </dgm:t>
    </dgm:pt>
  </dgm:ptLst>
  <dgm:cxnLst>
    <dgm:cxn modelId="{AE201CCA-743D-4285-BBEE-F75C0B3883BF}" type="presOf" srcId="{09E9E13E-C096-4177-85A7-4346F2DC9685}" destId="{B731777E-E60C-4175-9100-4703F2FA6505}" srcOrd="0" destOrd="1" presId="urn:microsoft.com/office/officeart/2005/8/layout/vList2"/>
    <dgm:cxn modelId="{BD206E66-CD08-40A1-AE0B-1CEF51CE3678}" type="presOf" srcId="{FE64FE0F-C0A5-46D7-9F23-153048DB7AEA}" destId="{2FC7A463-4A2F-4CE5-8000-C8F3D2E82624}" srcOrd="0" destOrd="0" presId="urn:microsoft.com/office/officeart/2005/8/layout/vList2"/>
    <dgm:cxn modelId="{19E48A55-5BC4-4B32-AF26-449FB658A7BC}" type="presOf" srcId="{A9B77725-3C59-4599-ACF2-2388C7520204}" destId="{0B69C000-BD45-4D38-9316-059916600367}" srcOrd="0" destOrd="0" presId="urn:microsoft.com/office/officeart/2005/8/layout/vList2"/>
    <dgm:cxn modelId="{9C059113-39AD-4B95-B218-9B84C84721F9}" type="presOf" srcId="{315C2A0E-479A-421B-9643-EB6FA7FE7655}" destId="{60A2E00D-37D4-42B2-801B-FEDF83D1F5ED}" srcOrd="0" destOrd="0" presId="urn:microsoft.com/office/officeart/2005/8/layout/vList2"/>
    <dgm:cxn modelId="{5D3B1C90-6768-4BE4-B24F-3844EA16172A}" type="presOf" srcId="{5922A13F-07F2-43FC-8530-24DDD631F9D9}" destId="{6AF12FFC-2446-4C43-BB50-4BE75D6C632A}" srcOrd="0" destOrd="0" presId="urn:microsoft.com/office/officeart/2005/8/layout/vList2"/>
    <dgm:cxn modelId="{0D686CAD-EE82-4344-BC2C-044B76ACED1C}" type="presOf" srcId="{19807B52-EF16-49BD-9BED-275AD33EAB60}" destId="{CB8692CA-567D-43F3-A1C8-1136B3A248F7}" srcOrd="0" destOrd="0" presId="urn:microsoft.com/office/officeart/2005/8/layout/vList2"/>
    <dgm:cxn modelId="{5F2B1D65-18BB-407D-BF65-79F110B923E1}" type="presOf" srcId="{2BD81DC4-CB8F-4B43-971E-EE389CF28DB7}" destId="{631B8C1F-D40B-47B6-A407-690FE99C1C74}" srcOrd="0" destOrd="0" presId="urn:microsoft.com/office/officeart/2005/8/layout/vList2"/>
    <dgm:cxn modelId="{EC922797-DFD3-4A9B-B083-6B74462B7931}" srcId="{A9B77725-3C59-4599-ACF2-2388C7520204}" destId="{315C2A0E-479A-421B-9643-EB6FA7FE7655}" srcOrd="0" destOrd="0" parTransId="{5B4AB7DD-1E6F-40CA-B174-796C7017B8B7}" sibTransId="{6D0D2713-FDE7-4900-A026-46E109E8F611}"/>
    <dgm:cxn modelId="{822AFEEF-3A26-468D-AED8-68E31873550C}" srcId="{2BD81DC4-CB8F-4B43-971E-EE389CF28DB7}" destId="{5922A13F-07F2-43FC-8530-24DDD631F9D9}" srcOrd="2" destOrd="0" parTransId="{E0D00E45-DE10-4A19-9916-E15593522F93}" sibTransId="{C559C923-ABCE-4141-9814-D067DA166991}"/>
    <dgm:cxn modelId="{EFEC47E7-0CFA-4021-AAF8-8AF7087D722C}" srcId="{56182C94-9F27-4AD9-9C5F-0FA2E93EBDBA}" destId="{4F842CCD-CB7A-4B5A-A4B7-FA104592D0BC}" srcOrd="1" destOrd="0" parTransId="{BF90C5F0-501A-480E-BCA9-DD6504305EFE}" sibTransId="{314CF203-6D4A-4E43-8297-170533600679}"/>
    <dgm:cxn modelId="{7B7FF0A5-49B4-401E-82BF-9EBEBB582254}" srcId="{56182C94-9F27-4AD9-9C5F-0FA2E93EBDBA}" destId="{19807B52-EF16-49BD-9BED-275AD33EAB60}" srcOrd="0" destOrd="0" parTransId="{DC77081A-7E0D-476A-9EA0-E8D7CFF66BA3}" sibTransId="{D83749EC-0360-44C5-B062-BC4A8642E980}"/>
    <dgm:cxn modelId="{B046929E-283F-49A4-BE0C-D35351A48DB4}" type="presOf" srcId="{2FE93F17-A599-4E67-93C9-322DED354729}" destId="{B731777E-E60C-4175-9100-4703F2FA6505}" srcOrd="0" destOrd="0" presId="urn:microsoft.com/office/officeart/2005/8/layout/vList2"/>
    <dgm:cxn modelId="{864E26DB-E6DC-4FEB-9468-F5CD059B4106}" srcId="{2BD81DC4-CB8F-4B43-971E-EE389CF28DB7}" destId="{FE64FE0F-C0A5-46D7-9F23-153048DB7AEA}" srcOrd="1" destOrd="0" parTransId="{48A05EEE-4900-47C6-9E41-26B4AE731339}" sibTransId="{2099F245-BA92-483E-B833-A05BBE4363B4}"/>
    <dgm:cxn modelId="{5B90F977-B196-40A0-896B-C0C99259CC89}" type="presOf" srcId="{56182C94-9F27-4AD9-9C5F-0FA2E93EBDBA}" destId="{A87D53DB-97A2-4182-A640-12C159D94974}" srcOrd="0" destOrd="0" presId="urn:microsoft.com/office/officeart/2005/8/layout/vList2"/>
    <dgm:cxn modelId="{838AC361-2D55-49F4-9D30-46BE6C239BF0}" srcId="{2BD81DC4-CB8F-4B43-971E-EE389CF28DB7}" destId="{56182C94-9F27-4AD9-9C5F-0FA2E93EBDBA}" srcOrd="0" destOrd="0" parTransId="{798510B7-607A-426D-9F15-FF2CED76D08C}" sibTransId="{2C247088-31C4-4040-B938-E367F0EA790D}"/>
    <dgm:cxn modelId="{97B459B9-5B0B-4AC5-8A7B-BB3AFE087872}" srcId="{5922A13F-07F2-43FC-8530-24DDD631F9D9}" destId="{2FE93F17-A599-4E67-93C9-322DED354729}" srcOrd="0" destOrd="0" parTransId="{39E7E25F-F986-4832-A992-36AFFA3E80C7}" sibTransId="{5B0876BF-6454-4FFD-9B8E-D238C20D350D}"/>
    <dgm:cxn modelId="{267CBD32-A399-4254-BE44-BFDED7E3F942}" srcId="{5922A13F-07F2-43FC-8530-24DDD631F9D9}" destId="{09E9E13E-C096-4177-85A7-4346F2DC9685}" srcOrd="1" destOrd="0" parTransId="{9B062841-B5B2-4E43-9C11-C9A6AB0E6CB7}" sibTransId="{6F63B3A0-E5A2-4151-AC34-3305916C2ED4}"/>
    <dgm:cxn modelId="{5BF5654D-C23B-41DB-8019-B149B676CBD2}" srcId="{2BD81DC4-CB8F-4B43-971E-EE389CF28DB7}" destId="{A9B77725-3C59-4599-ACF2-2388C7520204}" srcOrd="3" destOrd="0" parTransId="{810F3310-55C4-4EC2-BAC9-A7BAAA068A22}" sibTransId="{B3646861-6306-44D0-B258-F129E2A82BA6}"/>
    <dgm:cxn modelId="{BFA5D3D5-BECB-4ACD-8558-F5D314F12716}" type="presOf" srcId="{4F842CCD-CB7A-4B5A-A4B7-FA104592D0BC}" destId="{CB8692CA-567D-43F3-A1C8-1136B3A248F7}" srcOrd="0" destOrd="1" presId="urn:microsoft.com/office/officeart/2005/8/layout/vList2"/>
    <dgm:cxn modelId="{542207F2-EC4A-447F-9E9C-DBC7BE80DB96}" type="presParOf" srcId="{631B8C1F-D40B-47B6-A407-690FE99C1C74}" destId="{A87D53DB-97A2-4182-A640-12C159D94974}" srcOrd="0" destOrd="0" presId="urn:microsoft.com/office/officeart/2005/8/layout/vList2"/>
    <dgm:cxn modelId="{F48DC19D-100F-4965-B63C-B8823A326A27}" type="presParOf" srcId="{631B8C1F-D40B-47B6-A407-690FE99C1C74}" destId="{CB8692CA-567D-43F3-A1C8-1136B3A248F7}" srcOrd="1" destOrd="0" presId="urn:microsoft.com/office/officeart/2005/8/layout/vList2"/>
    <dgm:cxn modelId="{921A18CA-1FBB-434B-9034-152C92AE5537}" type="presParOf" srcId="{631B8C1F-D40B-47B6-A407-690FE99C1C74}" destId="{2FC7A463-4A2F-4CE5-8000-C8F3D2E82624}" srcOrd="2" destOrd="0" presId="urn:microsoft.com/office/officeart/2005/8/layout/vList2"/>
    <dgm:cxn modelId="{65A40F7B-2535-4823-801A-93184E270218}" type="presParOf" srcId="{631B8C1F-D40B-47B6-A407-690FE99C1C74}" destId="{3BC0BB6F-4431-474B-833F-4E994F685336}" srcOrd="3" destOrd="0" presId="urn:microsoft.com/office/officeart/2005/8/layout/vList2"/>
    <dgm:cxn modelId="{A09D2693-B6B3-4BCD-92D5-148BF70FA291}" type="presParOf" srcId="{631B8C1F-D40B-47B6-A407-690FE99C1C74}" destId="{6AF12FFC-2446-4C43-BB50-4BE75D6C632A}" srcOrd="4" destOrd="0" presId="urn:microsoft.com/office/officeart/2005/8/layout/vList2"/>
    <dgm:cxn modelId="{AD7929A4-C6B5-427F-B4B1-384D96A6E5D5}" type="presParOf" srcId="{631B8C1F-D40B-47B6-A407-690FE99C1C74}" destId="{B731777E-E60C-4175-9100-4703F2FA6505}" srcOrd="5" destOrd="0" presId="urn:microsoft.com/office/officeart/2005/8/layout/vList2"/>
    <dgm:cxn modelId="{9EDEC406-2000-43FF-B50D-2811CC9C2325}" type="presParOf" srcId="{631B8C1F-D40B-47B6-A407-690FE99C1C74}" destId="{0B69C000-BD45-4D38-9316-059916600367}" srcOrd="6" destOrd="0" presId="urn:microsoft.com/office/officeart/2005/8/layout/vList2"/>
    <dgm:cxn modelId="{4AEB2ED8-2AD3-4675-A4D3-1084B4423700}" type="presParOf" srcId="{631B8C1F-D40B-47B6-A407-690FE99C1C74}" destId="{60A2E00D-37D4-42B2-801B-FEDF83D1F5ED}"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E376320-6C77-4E7D-BAA6-22565252188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E"/>
        </a:p>
      </dgm:t>
    </dgm:pt>
    <dgm:pt modelId="{273EDB06-6308-4BBC-8865-B0E44E32B326}">
      <dgm:prSet/>
      <dgm:spPr/>
      <dgm:t>
        <a:bodyPr/>
        <a:lstStyle/>
        <a:p>
          <a:r>
            <a:rPr lang="en-IN" b="1" dirty="0"/>
            <a:t>Control Units</a:t>
          </a:r>
          <a:endParaRPr lang="en-AE" dirty="0"/>
        </a:p>
      </dgm:t>
    </dgm:pt>
    <dgm:pt modelId="{54BF423C-4218-49D4-B884-D818E817822A}" type="parTrans" cxnId="{013AA2E6-FAA0-4B85-9F62-26B7724EB4E9}">
      <dgm:prSet/>
      <dgm:spPr/>
      <dgm:t>
        <a:bodyPr/>
        <a:lstStyle/>
        <a:p>
          <a:endParaRPr lang="en-AE"/>
        </a:p>
      </dgm:t>
    </dgm:pt>
    <dgm:pt modelId="{DFFD0C89-DC65-415E-B43E-071D2D11B271}" type="sibTrans" cxnId="{013AA2E6-FAA0-4B85-9F62-26B7724EB4E9}">
      <dgm:prSet/>
      <dgm:spPr/>
      <dgm:t>
        <a:bodyPr/>
        <a:lstStyle/>
        <a:p>
          <a:endParaRPr lang="en-AE"/>
        </a:p>
      </dgm:t>
    </dgm:pt>
    <dgm:pt modelId="{9A1B61A5-57FA-4F41-AB17-F013E1EFF530}">
      <dgm:prSet/>
      <dgm:spPr/>
      <dgm:t>
        <a:bodyPr/>
        <a:lstStyle/>
        <a:p>
          <a:r>
            <a:rPr lang="en-US" dirty="0"/>
            <a:t>Most commonly used control unit in </a:t>
          </a:r>
          <a:r>
            <a:rPr lang="en-US" dirty="0" err="1"/>
            <a:t>IoT</a:t>
          </a:r>
          <a:r>
            <a:rPr lang="en-US" dirty="0"/>
            <a:t> consists of a Microcontroller Unit (MCU) or a custom chip. </a:t>
          </a:r>
          <a:endParaRPr lang="en-AE" dirty="0"/>
        </a:p>
      </dgm:t>
    </dgm:pt>
    <dgm:pt modelId="{04A27BD1-4122-49F4-92F9-3EAE0205D1E9}" type="parTrans" cxnId="{1C7D7ECB-6C91-44B3-8ED8-5AA476580650}">
      <dgm:prSet/>
      <dgm:spPr/>
      <dgm:t>
        <a:bodyPr/>
        <a:lstStyle/>
        <a:p>
          <a:endParaRPr lang="en-AE"/>
        </a:p>
      </dgm:t>
    </dgm:pt>
    <dgm:pt modelId="{19D4A025-C61C-401C-B5D0-3AB934AD12E5}" type="sibTrans" cxnId="{1C7D7ECB-6C91-44B3-8ED8-5AA476580650}">
      <dgm:prSet/>
      <dgm:spPr/>
      <dgm:t>
        <a:bodyPr/>
        <a:lstStyle/>
        <a:p>
          <a:endParaRPr lang="en-AE"/>
        </a:p>
      </dgm:t>
    </dgm:pt>
    <dgm:pt modelId="{D5AA325E-57A4-4EC4-83BA-1346FE7E12B1}">
      <dgm:prSet/>
      <dgm:spPr/>
      <dgm:t>
        <a:bodyPr/>
        <a:lstStyle/>
        <a:p>
          <a:r>
            <a:rPr lang="en-US" dirty="0"/>
            <a:t>A microcontroller is an integrated chip or core in a </a:t>
          </a:r>
          <a:r>
            <a:rPr lang="en-US" dirty="0" smtClean="0"/>
            <a:t>VLSI (</a:t>
          </a:r>
          <a:r>
            <a:rPr lang="en-IN" dirty="0" smtClean="0"/>
            <a:t>Very Large Scale Integration)</a:t>
          </a:r>
          <a:r>
            <a:rPr lang="en-US" dirty="0" smtClean="0"/>
            <a:t> </a:t>
          </a:r>
          <a:r>
            <a:rPr lang="en-US" dirty="0"/>
            <a:t>or </a:t>
          </a:r>
          <a:r>
            <a:rPr lang="en-US" dirty="0" err="1" smtClean="0"/>
            <a:t>SoC</a:t>
          </a:r>
          <a:r>
            <a:rPr lang="en-US" dirty="0" smtClean="0"/>
            <a:t> (</a:t>
          </a:r>
          <a:r>
            <a:rPr lang="en-IN" dirty="0" smtClean="0"/>
            <a:t>Security Operations </a:t>
          </a:r>
          <a:r>
            <a:rPr lang="en-IN" dirty="0" err="1" smtClean="0"/>
            <a:t>Center</a:t>
          </a:r>
          <a:r>
            <a:rPr lang="en-IN" dirty="0" smtClean="0"/>
            <a:t>)</a:t>
          </a:r>
          <a:r>
            <a:rPr lang="en-US" dirty="0" smtClean="0"/>
            <a:t>. </a:t>
          </a:r>
          <a:endParaRPr lang="en-AE" dirty="0"/>
        </a:p>
      </dgm:t>
    </dgm:pt>
    <dgm:pt modelId="{C9B7E9F5-AA4A-4AE3-9B1D-F1F564DA11B3}" type="parTrans" cxnId="{12C51FDE-7525-4022-B789-74161E1A76D0}">
      <dgm:prSet/>
      <dgm:spPr/>
      <dgm:t>
        <a:bodyPr/>
        <a:lstStyle/>
        <a:p>
          <a:endParaRPr lang="en-AE"/>
        </a:p>
      </dgm:t>
    </dgm:pt>
    <dgm:pt modelId="{B31D40B1-2299-4F67-AE2D-932639ADB3D0}" type="sibTrans" cxnId="{12C51FDE-7525-4022-B789-74161E1A76D0}">
      <dgm:prSet/>
      <dgm:spPr/>
      <dgm:t>
        <a:bodyPr/>
        <a:lstStyle/>
        <a:p>
          <a:endParaRPr lang="en-AE"/>
        </a:p>
      </dgm:t>
    </dgm:pt>
    <dgm:pt modelId="{BA0D779A-851C-4711-8355-A70F07FB9692}">
      <dgm:prSet/>
      <dgm:spPr/>
      <dgm:t>
        <a:bodyPr/>
        <a:lstStyle/>
        <a:p>
          <a:r>
            <a:rPr lang="en-US" dirty="0"/>
            <a:t>Popular </a:t>
          </a:r>
          <a:r>
            <a:rPr lang="en-IN" dirty="0"/>
            <a:t>microcontrollers are </a:t>
          </a:r>
          <a:r>
            <a:rPr lang="en-IN" dirty="0" err="1"/>
            <a:t>ATmega</a:t>
          </a:r>
          <a:r>
            <a:rPr lang="en-IN" dirty="0"/>
            <a:t> 328, </a:t>
          </a:r>
          <a:r>
            <a:rPr lang="en-IN" dirty="0" err="1"/>
            <a:t>ATMega</a:t>
          </a:r>
          <a:r>
            <a:rPr lang="en-IN" dirty="0"/>
            <a:t> 32u4, ARM Cortex and ARM </a:t>
          </a:r>
          <a:r>
            <a:rPr lang="en-IN" dirty="0" smtClean="0"/>
            <a:t>LPC (Advanced RISC Machine, </a:t>
          </a:r>
          <a:r>
            <a:rPr lang="en-IN" i="0" dirty="0" smtClean="0"/>
            <a:t>Low Pin Count)</a:t>
          </a:r>
          <a:r>
            <a:rPr lang="en-IN" dirty="0" smtClean="0"/>
            <a:t> .</a:t>
          </a:r>
          <a:endParaRPr lang="en-AE" dirty="0"/>
        </a:p>
      </dgm:t>
    </dgm:pt>
    <dgm:pt modelId="{7AC40A49-78B5-4B97-AC4F-1A0DDBC3A6AD}" type="parTrans" cxnId="{186449EE-5429-46E7-974C-10EA65FCFF57}">
      <dgm:prSet/>
      <dgm:spPr/>
      <dgm:t>
        <a:bodyPr/>
        <a:lstStyle/>
        <a:p>
          <a:endParaRPr lang="en-AE"/>
        </a:p>
      </dgm:t>
    </dgm:pt>
    <dgm:pt modelId="{D3F69583-CB31-4880-B184-CE4265E241C6}" type="sibTrans" cxnId="{186449EE-5429-46E7-974C-10EA65FCFF57}">
      <dgm:prSet/>
      <dgm:spPr/>
      <dgm:t>
        <a:bodyPr/>
        <a:lstStyle/>
        <a:p>
          <a:endParaRPr lang="en-AE"/>
        </a:p>
      </dgm:t>
    </dgm:pt>
    <dgm:pt modelId="{BA93F9EC-70D3-4C74-97A2-C6F4C0E76BCC}" type="pres">
      <dgm:prSet presAssocID="{1E376320-6C77-4E7D-BAA6-22565252188D}" presName="linear" presStyleCnt="0">
        <dgm:presLayoutVars>
          <dgm:animLvl val="lvl"/>
          <dgm:resizeHandles val="exact"/>
        </dgm:presLayoutVars>
      </dgm:prSet>
      <dgm:spPr/>
      <dgm:t>
        <a:bodyPr/>
        <a:lstStyle/>
        <a:p>
          <a:endParaRPr lang="en-IN"/>
        </a:p>
      </dgm:t>
    </dgm:pt>
    <dgm:pt modelId="{F629929E-BB79-4585-8A23-255F092FF6FB}" type="pres">
      <dgm:prSet presAssocID="{273EDB06-6308-4BBC-8865-B0E44E32B326}" presName="parentText" presStyleLbl="node1" presStyleIdx="0" presStyleCnt="1">
        <dgm:presLayoutVars>
          <dgm:chMax val="0"/>
          <dgm:bulletEnabled val="1"/>
        </dgm:presLayoutVars>
      </dgm:prSet>
      <dgm:spPr/>
      <dgm:t>
        <a:bodyPr/>
        <a:lstStyle/>
        <a:p>
          <a:endParaRPr lang="en-IN"/>
        </a:p>
      </dgm:t>
    </dgm:pt>
    <dgm:pt modelId="{1A3080BE-2AD0-40A7-BBAA-3F4B5C742DC5}" type="pres">
      <dgm:prSet presAssocID="{273EDB06-6308-4BBC-8865-B0E44E32B326}" presName="childText" presStyleLbl="revTx" presStyleIdx="0" presStyleCnt="1">
        <dgm:presLayoutVars>
          <dgm:bulletEnabled val="1"/>
        </dgm:presLayoutVars>
      </dgm:prSet>
      <dgm:spPr/>
      <dgm:t>
        <a:bodyPr/>
        <a:lstStyle/>
        <a:p>
          <a:endParaRPr lang="en-IN"/>
        </a:p>
      </dgm:t>
    </dgm:pt>
  </dgm:ptLst>
  <dgm:cxnLst>
    <dgm:cxn modelId="{CF60AA90-85A3-4392-822D-27AC3DDF3EC7}" type="presOf" srcId="{9A1B61A5-57FA-4F41-AB17-F013E1EFF530}" destId="{1A3080BE-2AD0-40A7-BBAA-3F4B5C742DC5}" srcOrd="0" destOrd="0" presId="urn:microsoft.com/office/officeart/2005/8/layout/vList2"/>
    <dgm:cxn modelId="{DBD28212-C52F-4BDC-975E-1B8C9F448C73}" type="presOf" srcId="{D5AA325E-57A4-4EC4-83BA-1346FE7E12B1}" destId="{1A3080BE-2AD0-40A7-BBAA-3F4B5C742DC5}" srcOrd="0" destOrd="1" presId="urn:microsoft.com/office/officeart/2005/8/layout/vList2"/>
    <dgm:cxn modelId="{1C7D7ECB-6C91-44B3-8ED8-5AA476580650}" srcId="{273EDB06-6308-4BBC-8865-B0E44E32B326}" destId="{9A1B61A5-57FA-4F41-AB17-F013E1EFF530}" srcOrd="0" destOrd="0" parTransId="{04A27BD1-4122-49F4-92F9-3EAE0205D1E9}" sibTransId="{19D4A025-C61C-401C-B5D0-3AB934AD12E5}"/>
    <dgm:cxn modelId="{186449EE-5429-46E7-974C-10EA65FCFF57}" srcId="{273EDB06-6308-4BBC-8865-B0E44E32B326}" destId="{BA0D779A-851C-4711-8355-A70F07FB9692}" srcOrd="2" destOrd="0" parTransId="{7AC40A49-78B5-4B97-AC4F-1A0DDBC3A6AD}" sibTransId="{D3F69583-CB31-4880-B184-CE4265E241C6}"/>
    <dgm:cxn modelId="{12C51FDE-7525-4022-B789-74161E1A76D0}" srcId="{273EDB06-6308-4BBC-8865-B0E44E32B326}" destId="{D5AA325E-57A4-4EC4-83BA-1346FE7E12B1}" srcOrd="1" destOrd="0" parTransId="{C9B7E9F5-AA4A-4AE3-9B1D-F1F564DA11B3}" sibTransId="{B31D40B1-2299-4F67-AE2D-932639ADB3D0}"/>
    <dgm:cxn modelId="{013AA2E6-FAA0-4B85-9F62-26B7724EB4E9}" srcId="{1E376320-6C77-4E7D-BAA6-22565252188D}" destId="{273EDB06-6308-4BBC-8865-B0E44E32B326}" srcOrd="0" destOrd="0" parTransId="{54BF423C-4218-49D4-B884-D818E817822A}" sibTransId="{DFFD0C89-DC65-415E-B43E-071D2D11B271}"/>
    <dgm:cxn modelId="{5BD0C634-864A-415D-8C71-79465121085A}" type="presOf" srcId="{1E376320-6C77-4E7D-BAA6-22565252188D}" destId="{BA93F9EC-70D3-4C74-97A2-C6F4C0E76BCC}" srcOrd="0" destOrd="0" presId="urn:microsoft.com/office/officeart/2005/8/layout/vList2"/>
    <dgm:cxn modelId="{80839DBF-85BE-4B6B-ADA2-9936A7924F4A}" type="presOf" srcId="{BA0D779A-851C-4711-8355-A70F07FB9692}" destId="{1A3080BE-2AD0-40A7-BBAA-3F4B5C742DC5}" srcOrd="0" destOrd="2" presId="urn:microsoft.com/office/officeart/2005/8/layout/vList2"/>
    <dgm:cxn modelId="{DD3992BF-4B25-4B2E-A834-5A4268086A94}" type="presOf" srcId="{273EDB06-6308-4BBC-8865-B0E44E32B326}" destId="{F629929E-BB79-4585-8A23-255F092FF6FB}" srcOrd="0" destOrd="0" presId="urn:microsoft.com/office/officeart/2005/8/layout/vList2"/>
    <dgm:cxn modelId="{D031B5E8-5D62-409C-B11D-484AE5824B85}" type="presParOf" srcId="{BA93F9EC-70D3-4C74-97A2-C6F4C0E76BCC}" destId="{F629929E-BB79-4585-8A23-255F092FF6FB}" srcOrd="0" destOrd="0" presId="urn:microsoft.com/office/officeart/2005/8/layout/vList2"/>
    <dgm:cxn modelId="{9950ABE9-82AC-40AC-B8B5-0A5A41540D28}" type="presParOf" srcId="{BA93F9EC-70D3-4C74-97A2-C6F4C0E76BCC}" destId="{1A3080BE-2AD0-40A7-BBAA-3F4B5C742DC5}"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9151F5-A03E-4AC7-A40B-BCD3FCD4D7D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E"/>
        </a:p>
      </dgm:t>
    </dgm:pt>
    <dgm:pt modelId="{12479D6F-AC64-40CF-937F-1682B7E30274}">
      <dgm:prSet/>
      <dgm:spPr/>
      <dgm:t>
        <a:bodyPr/>
        <a:lstStyle/>
        <a:p>
          <a:r>
            <a:rPr lang="en-IN"/>
            <a:t>Communication Module</a:t>
          </a:r>
          <a:endParaRPr lang="en-AE"/>
        </a:p>
      </dgm:t>
    </dgm:pt>
    <dgm:pt modelId="{8860BC15-A83C-4D8C-A402-381D658E59C6}" type="parTrans" cxnId="{0F9D1D1D-38DC-4B0A-833C-E55075A607D6}">
      <dgm:prSet/>
      <dgm:spPr/>
      <dgm:t>
        <a:bodyPr/>
        <a:lstStyle/>
        <a:p>
          <a:endParaRPr lang="en-AE"/>
        </a:p>
      </dgm:t>
    </dgm:pt>
    <dgm:pt modelId="{3F5ECDE9-511E-446D-98B5-C7ED39C1C5AB}" type="sibTrans" cxnId="{0F9D1D1D-38DC-4B0A-833C-E55075A607D6}">
      <dgm:prSet/>
      <dgm:spPr/>
      <dgm:t>
        <a:bodyPr/>
        <a:lstStyle/>
        <a:p>
          <a:endParaRPr lang="en-AE"/>
        </a:p>
      </dgm:t>
    </dgm:pt>
    <dgm:pt modelId="{681C5384-6AB8-4B22-9F7F-D4FDC896D149}">
      <dgm:prSet/>
      <dgm:spPr/>
      <dgm:t>
        <a:bodyPr/>
        <a:lstStyle/>
        <a:p>
          <a:r>
            <a:rPr lang="en-US" dirty="0" smtClean="0"/>
            <a:t>Temporarily stores frequently accessed or recently processed messages to speed up access and reduce redundant processing.</a:t>
          </a:r>
          <a:r>
            <a:rPr lang="en-IN" dirty="0" smtClean="0"/>
            <a:t>.</a:t>
          </a:r>
          <a:endParaRPr lang="en-AE" dirty="0"/>
        </a:p>
      </dgm:t>
    </dgm:pt>
    <dgm:pt modelId="{1342FB3D-89A1-4EE7-8B14-73C9327A6E4C}" type="sibTrans" cxnId="{672EC885-F841-4A7B-A72D-5E23E186B12E}">
      <dgm:prSet/>
      <dgm:spPr/>
      <dgm:t>
        <a:bodyPr/>
        <a:lstStyle/>
        <a:p>
          <a:endParaRPr lang="en-AE"/>
        </a:p>
      </dgm:t>
    </dgm:pt>
    <dgm:pt modelId="{9074E603-448C-4165-8EFD-86118D44B39D}" type="parTrans" cxnId="{672EC885-F841-4A7B-A72D-5E23E186B12E}">
      <dgm:prSet/>
      <dgm:spPr/>
      <dgm:t>
        <a:bodyPr/>
        <a:lstStyle/>
        <a:p>
          <a:endParaRPr lang="en-AE"/>
        </a:p>
      </dgm:t>
    </dgm:pt>
    <dgm:pt modelId="{F8A15E6D-2639-4A9C-B6F2-54DC67308557}">
      <dgm:prSet/>
      <dgm:spPr/>
      <dgm:t>
        <a:bodyPr/>
        <a:lstStyle/>
        <a:p>
          <a:endParaRPr lang="en-AE" dirty="0"/>
        </a:p>
      </dgm:t>
    </dgm:pt>
    <dgm:pt modelId="{D605B77B-66E7-438E-837F-3010B77328C3}" type="sibTrans" cxnId="{8B9CD1CA-5E96-4D71-AEEB-C617C1EA2C83}">
      <dgm:prSet/>
      <dgm:spPr/>
      <dgm:t>
        <a:bodyPr/>
        <a:lstStyle/>
        <a:p>
          <a:endParaRPr lang="en-AE"/>
        </a:p>
      </dgm:t>
    </dgm:pt>
    <dgm:pt modelId="{3655A314-1209-43B4-B9AC-E92F9FB68260}" type="parTrans" cxnId="{8B9CD1CA-5E96-4D71-AEEB-C617C1EA2C83}">
      <dgm:prSet/>
      <dgm:spPr/>
      <dgm:t>
        <a:bodyPr/>
        <a:lstStyle/>
        <a:p>
          <a:endParaRPr lang="en-AE"/>
        </a:p>
      </dgm:t>
    </dgm:pt>
    <dgm:pt modelId="{F3E364DE-C6DE-4149-94B3-9A4B8268DAF8}">
      <dgm:prSet/>
      <dgm:spPr/>
      <dgm:t>
        <a:bodyPr/>
        <a:lstStyle/>
        <a:p>
          <a:r>
            <a:rPr lang="en-US" dirty="0" smtClean="0"/>
            <a:t>This is a data structure or mechanism used to temporarily store and manage messages (data units) for orderly processing.</a:t>
          </a:r>
          <a:endParaRPr lang="en-AE" dirty="0"/>
        </a:p>
      </dgm:t>
    </dgm:pt>
    <dgm:pt modelId="{8847E7B2-D4C9-49C2-914E-B3BF986772D1}" type="sibTrans" cxnId="{92F05438-F890-47E1-8529-0E3E3C91E9EC}">
      <dgm:prSet/>
      <dgm:spPr/>
      <dgm:t>
        <a:bodyPr/>
        <a:lstStyle/>
        <a:p>
          <a:endParaRPr lang="en-AE"/>
        </a:p>
      </dgm:t>
    </dgm:pt>
    <dgm:pt modelId="{20C5704F-6C00-43D8-B2BA-E4BEEB4ACD10}" type="parTrans" cxnId="{92F05438-F890-47E1-8529-0E3E3C91E9EC}">
      <dgm:prSet/>
      <dgm:spPr/>
      <dgm:t>
        <a:bodyPr/>
        <a:lstStyle/>
        <a:p>
          <a:endParaRPr lang="en-AE"/>
        </a:p>
      </dgm:t>
    </dgm:pt>
    <dgm:pt modelId="{DD078025-A479-4FB4-AF0D-08AE00A3AF32}">
      <dgm:prSet/>
      <dgm:spPr/>
      <dgm:t>
        <a:bodyPr/>
        <a:lstStyle/>
        <a:p>
          <a:endParaRPr lang="en-AE" dirty="0"/>
        </a:p>
      </dgm:t>
    </dgm:pt>
    <dgm:pt modelId="{27E6A421-1779-46A9-AB49-DB706B36878E}" type="sibTrans" cxnId="{9CCFA10F-3B98-40BC-B473-78C9AD54313F}">
      <dgm:prSet/>
      <dgm:spPr/>
      <dgm:t>
        <a:bodyPr/>
        <a:lstStyle/>
        <a:p>
          <a:endParaRPr lang="en-AE"/>
        </a:p>
      </dgm:t>
    </dgm:pt>
    <dgm:pt modelId="{22BDE8A6-9F32-4928-93B1-D24B5668B411}" type="parTrans" cxnId="{9CCFA10F-3B98-40BC-B473-78C9AD54313F}">
      <dgm:prSet/>
      <dgm:spPr/>
      <dgm:t>
        <a:bodyPr/>
        <a:lstStyle/>
        <a:p>
          <a:endParaRPr lang="en-AE"/>
        </a:p>
      </dgm:t>
    </dgm:pt>
    <dgm:pt modelId="{9FC6F28C-D8DC-489E-A046-2D816A32F288}">
      <dgm:prSet/>
      <dgm:spPr/>
      <dgm:t>
        <a:bodyPr/>
        <a:lstStyle/>
        <a:p>
          <a:r>
            <a:rPr lang="en-US" dirty="0"/>
            <a:t>A communication module consists of protocol handlers, message queue and message cache.</a:t>
          </a:r>
          <a:endParaRPr lang="en-AE" dirty="0"/>
        </a:p>
      </dgm:t>
    </dgm:pt>
    <dgm:pt modelId="{339BBD31-5678-4C7B-9638-877895BCEBC4}" type="sibTrans" cxnId="{FB941766-F8CF-407F-A056-2D4D58BDA7C1}">
      <dgm:prSet/>
      <dgm:spPr/>
      <dgm:t>
        <a:bodyPr/>
        <a:lstStyle/>
        <a:p>
          <a:endParaRPr lang="en-AE"/>
        </a:p>
      </dgm:t>
    </dgm:pt>
    <dgm:pt modelId="{C17F96B2-506F-4876-8494-6A026359B120}" type="parTrans" cxnId="{FB941766-F8CF-407F-A056-2D4D58BDA7C1}">
      <dgm:prSet/>
      <dgm:spPr/>
      <dgm:t>
        <a:bodyPr/>
        <a:lstStyle/>
        <a:p>
          <a:endParaRPr lang="en-AE"/>
        </a:p>
      </dgm:t>
    </dgm:pt>
    <dgm:pt modelId="{BC73B13C-194E-4D8E-8AD5-F562E6B181A7}" type="pres">
      <dgm:prSet presAssocID="{329151F5-A03E-4AC7-A40B-BCD3FCD4D7D0}" presName="linear" presStyleCnt="0">
        <dgm:presLayoutVars>
          <dgm:animLvl val="lvl"/>
          <dgm:resizeHandles val="exact"/>
        </dgm:presLayoutVars>
      </dgm:prSet>
      <dgm:spPr/>
      <dgm:t>
        <a:bodyPr/>
        <a:lstStyle/>
        <a:p>
          <a:endParaRPr lang="en-IN"/>
        </a:p>
      </dgm:t>
    </dgm:pt>
    <dgm:pt modelId="{56E01CA4-179B-4720-A0FC-47709642F726}" type="pres">
      <dgm:prSet presAssocID="{12479D6F-AC64-40CF-937F-1682B7E30274}" presName="parentText" presStyleLbl="node1" presStyleIdx="0" presStyleCnt="1">
        <dgm:presLayoutVars>
          <dgm:chMax val="0"/>
          <dgm:bulletEnabled val="1"/>
        </dgm:presLayoutVars>
      </dgm:prSet>
      <dgm:spPr/>
      <dgm:t>
        <a:bodyPr/>
        <a:lstStyle/>
        <a:p>
          <a:endParaRPr lang="en-IN"/>
        </a:p>
      </dgm:t>
    </dgm:pt>
    <dgm:pt modelId="{89FDA907-32B5-4BA2-A659-486BDA20E201}" type="pres">
      <dgm:prSet presAssocID="{12479D6F-AC64-40CF-937F-1682B7E30274}" presName="childText" presStyleLbl="revTx" presStyleIdx="0" presStyleCnt="1" custScaleY="110146">
        <dgm:presLayoutVars>
          <dgm:bulletEnabled val="1"/>
        </dgm:presLayoutVars>
      </dgm:prSet>
      <dgm:spPr/>
      <dgm:t>
        <a:bodyPr/>
        <a:lstStyle/>
        <a:p>
          <a:endParaRPr lang="en-IN"/>
        </a:p>
      </dgm:t>
    </dgm:pt>
  </dgm:ptLst>
  <dgm:cxnLst>
    <dgm:cxn modelId="{92F05438-F890-47E1-8529-0E3E3C91E9EC}" srcId="{12479D6F-AC64-40CF-937F-1682B7E30274}" destId="{F3E364DE-C6DE-4149-94B3-9A4B8268DAF8}" srcOrd="2" destOrd="0" parTransId="{20C5704F-6C00-43D8-B2BA-E4BEEB4ACD10}" sibTransId="{8847E7B2-D4C9-49C2-914E-B3BF986772D1}"/>
    <dgm:cxn modelId="{841854AD-0DFB-4BFD-9C99-A557CAE38832}" type="presOf" srcId="{9FC6F28C-D8DC-489E-A046-2D816A32F288}" destId="{89FDA907-32B5-4BA2-A659-486BDA20E201}" srcOrd="0" destOrd="0" presId="urn:microsoft.com/office/officeart/2005/8/layout/vList2"/>
    <dgm:cxn modelId="{89CC286E-17A7-41FB-9494-18F2C79D10CB}" type="presOf" srcId="{12479D6F-AC64-40CF-937F-1682B7E30274}" destId="{56E01CA4-179B-4720-A0FC-47709642F726}" srcOrd="0" destOrd="0" presId="urn:microsoft.com/office/officeart/2005/8/layout/vList2"/>
    <dgm:cxn modelId="{FB941766-F8CF-407F-A056-2D4D58BDA7C1}" srcId="{12479D6F-AC64-40CF-937F-1682B7E30274}" destId="{9FC6F28C-D8DC-489E-A046-2D816A32F288}" srcOrd="0" destOrd="0" parTransId="{C17F96B2-506F-4876-8494-6A026359B120}" sibTransId="{339BBD31-5678-4C7B-9638-877895BCEBC4}"/>
    <dgm:cxn modelId="{8B9CD1CA-5E96-4D71-AEEB-C617C1EA2C83}" srcId="{12479D6F-AC64-40CF-937F-1682B7E30274}" destId="{F8A15E6D-2639-4A9C-B6F2-54DC67308557}" srcOrd="3" destOrd="0" parTransId="{3655A314-1209-43B4-B9AC-E92F9FB68260}" sibTransId="{D605B77B-66E7-438E-837F-3010B77328C3}"/>
    <dgm:cxn modelId="{911FBD40-EA48-431D-BBB1-560DEE4CF328}" type="presOf" srcId="{F3E364DE-C6DE-4149-94B3-9A4B8268DAF8}" destId="{89FDA907-32B5-4BA2-A659-486BDA20E201}" srcOrd="0" destOrd="2" presId="urn:microsoft.com/office/officeart/2005/8/layout/vList2"/>
    <dgm:cxn modelId="{8DE6861D-E1C6-488B-ABA8-45CF3D85AE04}" type="presOf" srcId="{DD078025-A479-4FB4-AF0D-08AE00A3AF32}" destId="{89FDA907-32B5-4BA2-A659-486BDA20E201}" srcOrd="0" destOrd="1" presId="urn:microsoft.com/office/officeart/2005/8/layout/vList2"/>
    <dgm:cxn modelId="{24BF815F-7DA6-46E9-B926-BD9E73A892D3}" type="presOf" srcId="{F8A15E6D-2639-4A9C-B6F2-54DC67308557}" destId="{89FDA907-32B5-4BA2-A659-486BDA20E201}" srcOrd="0" destOrd="3" presId="urn:microsoft.com/office/officeart/2005/8/layout/vList2"/>
    <dgm:cxn modelId="{0F9D1D1D-38DC-4B0A-833C-E55075A607D6}" srcId="{329151F5-A03E-4AC7-A40B-BCD3FCD4D7D0}" destId="{12479D6F-AC64-40CF-937F-1682B7E30274}" srcOrd="0" destOrd="0" parTransId="{8860BC15-A83C-4D8C-A402-381D658E59C6}" sibTransId="{3F5ECDE9-511E-446D-98B5-C7ED39C1C5AB}"/>
    <dgm:cxn modelId="{9D4F8D4E-1B2D-46B9-A9DB-43B5FDDEAA9C}" type="presOf" srcId="{681C5384-6AB8-4B22-9F7F-D4FDC896D149}" destId="{89FDA907-32B5-4BA2-A659-486BDA20E201}" srcOrd="0" destOrd="4" presId="urn:microsoft.com/office/officeart/2005/8/layout/vList2"/>
    <dgm:cxn modelId="{672EC885-F841-4A7B-A72D-5E23E186B12E}" srcId="{12479D6F-AC64-40CF-937F-1682B7E30274}" destId="{681C5384-6AB8-4B22-9F7F-D4FDC896D149}" srcOrd="4" destOrd="0" parTransId="{9074E603-448C-4165-8EFD-86118D44B39D}" sibTransId="{1342FB3D-89A1-4EE7-8B14-73C9327A6E4C}"/>
    <dgm:cxn modelId="{9CCFA10F-3B98-40BC-B473-78C9AD54313F}" srcId="{12479D6F-AC64-40CF-937F-1682B7E30274}" destId="{DD078025-A479-4FB4-AF0D-08AE00A3AF32}" srcOrd="1" destOrd="0" parTransId="{22BDE8A6-9F32-4928-93B1-D24B5668B411}" sibTransId="{27E6A421-1779-46A9-AB49-DB706B36878E}"/>
    <dgm:cxn modelId="{97F9E78C-DA41-4CBD-AA60-4875C8972E71}" type="presOf" srcId="{329151F5-A03E-4AC7-A40B-BCD3FCD4D7D0}" destId="{BC73B13C-194E-4D8E-8AD5-F562E6B181A7}" srcOrd="0" destOrd="0" presId="urn:microsoft.com/office/officeart/2005/8/layout/vList2"/>
    <dgm:cxn modelId="{CF6841DE-F970-453A-82C3-25F9EE67D0F6}" type="presParOf" srcId="{BC73B13C-194E-4D8E-8AD5-F562E6B181A7}" destId="{56E01CA4-179B-4720-A0FC-47709642F726}" srcOrd="0" destOrd="0" presId="urn:microsoft.com/office/officeart/2005/8/layout/vList2"/>
    <dgm:cxn modelId="{9C82F353-DC9A-4F67-BB2B-CAE3CE3A1A18}" type="presParOf" srcId="{BC73B13C-194E-4D8E-8AD5-F562E6B181A7}" destId="{89FDA907-32B5-4BA2-A659-486BDA20E201}"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607EBA-CAD4-4179-9CB9-188B0C54743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E"/>
        </a:p>
      </dgm:t>
    </dgm:pt>
    <dgm:pt modelId="{6885F273-0EF8-439D-A61D-683556FD8D7B}">
      <dgm:prSet/>
      <dgm:spPr/>
      <dgm:t>
        <a:bodyPr/>
        <a:lstStyle/>
        <a:p>
          <a:r>
            <a:rPr lang="en-IN"/>
            <a:t>Software</a:t>
          </a:r>
          <a:endParaRPr lang="en-AE"/>
        </a:p>
      </dgm:t>
    </dgm:pt>
    <dgm:pt modelId="{688A1E9F-F079-4091-B35A-4FCDF645F27B}" type="parTrans" cxnId="{D7CC1CD8-0DC2-48AA-9738-554218CD8A35}">
      <dgm:prSet/>
      <dgm:spPr/>
      <dgm:t>
        <a:bodyPr/>
        <a:lstStyle/>
        <a:p>
          <a:endParaRPr lang="en-AE"/>
        </a:p>
      </dgm:t>
    </dgm:pt>
    <dgm:pt modelId="{BB1D6904-C8A6-468D-B812-02B2FDE43346}" type="sibTrans" cxnId="{D7CC1CD8-0DC2-48AA-9738-554218CD8A35}">
      <dgm:prSet/>
      <dgm:spPr/>
      <dgm:t>
        <a:bodyPr/>
        <a:lstStyle/>
        <a:p>
          <a:endParaRPr lang="en-AE"/>
        </a:p>
      </dgm:t>
    </dgm:pt>
    <dgm:pt modelId="{E3AF070C-6344-4BE1-BF46-FCDA82B2F381}">
      <dgm:prSet/>
      <dgm:spPr/>
      <dgm:t>
        <a:bodyPr/>
        <a:lstStyle/>
        <a:p>
          <a:r>
            <a:rPr lang="en-US" dirty="0"/>
            <a:t>IoT software consists of two components—software at the IoT device and software at the IoT server. </a:t>
          </a:r>
          <a:endParaRPr lang="en-AE" dirty="0"/>
        </a:p>
      </dgm:t>
    </dgm:pt>
    <dgm:pt modelId="{B313D5F9-3571-442B-944B-6960D1FB37A6}" type="parTrans" cxnId="{FA1EEF98-472D-490E-B814-953254F8C170}">
      <dgm:prSet/>
      <dgm:spPr/>
      <dgm:t>
        <a:bodyPr/>
        <a:lstStyle/>
        <a:p>
          <a:endParaRPr lang="en-AE"/>
        </a:p>
      </dgm:t>
    </dgm:pt>
    <dgm:pt modelId="{94D9A4E2-7422-4B86-88CB-952598E8A150}" type="sibTrans" cxnId="{FA1EEF98-472D-490E-B814-953254F8C170}">
      <dgm:prSet/>
      <dgm:spPr/>
      <dgm:t>
        <a:bodyPr/>
        <a:lstStyle/>
        <a:p>
          <a:endParaRPr lang="en-AE"/>
        </a:p>
      </dgm:t>
    </dgm:pt>
    <dgm:pt modelId="{DDCA6A18-4C7B-422F-9EF3-28CB7E6AC77C}">
      <dgm:prSet/>
      <dgm:spPr/>
      <dgm:t>
        <a:bodyPr/>
        <a:lstStyle/>
        <a:p>
          <a:endParaRPr lang="en-AE" dirty="0"/>
        </a:p>
      </dgm:t>
    </dgm:pt>
    <dgm:pt modelId="{EC06A3EC-FAA2-4A3E-9639-964EB1EFE5E4}" type="sibTrans" cxnId="{EC3E2FEC-4CB2-4DB5-8E94-B6CEEFF57D97}">
      <dgm:prSet/>
      <dgm:spPr/>
      <dgm:t>
        <a:bodyPr/>
        <a:lstStyle/>
        <a:p>
          <a:endParaRPr lang="en-AE"/>
        </a:p>
      </dgm:t>
    </dgm:pt>
    <dgm:pt modelId="{9B58AFCD-6C7F-4AFF-BB98-C6C93C43106F}" type="parTrans" cxnId="{EC3E2FEC-4CB2-4DB5-8E94-B6CEEFF57D97}">
      <dgm:prSet/>
      <dgm:spPr/>
      <dgm:t>
        <a:bodyPr/>
        <a:lstStyle/>
        <a:p>
          <a:endParaRPr lang="en-AE"/>
        </a:p>
      </dgm:t>
    </dgm:pt>
    <dgm:pt modelId="{A3EA1E8F-8859-4CAF-9A2C-C031971AB662}">
      <dgm:prSet/>
      <dgm:spPr/>
      <dgm:t>
        <a:bodyPr/>
        <a:lstStyle/>
        <a:p>
          <a:r>
            <a:rPr lang="en-US" dirty="0"/>
            <a:t>Figure 1.7 shows the software components for the IoT device hardware and </a:t>
          </a:r>
          <a:r>
            <a:rPr lang="en-IN" dirty="0"/>
            <a:t>server.</a:t>
          </a:r>
          <a:endParaRPr lang="en-AE" dirty="0"/>
        </a:p>
      </dgm:t>
    </dgm:pt>
    <dgm:pt modelId="{E7197C04-DC7E-430F-84C0-A308B1B7FA93}" type="parTrans" cxnId="{518A34CB-ECB5-443B-900C-CFB76893B4F5}">
      <dgm:prSet/>
      <dgm:spPr/>
      <dgm:t>
        <a:bodyPr/>
        <a:lstStyle/>
        <a:p>
          <a:endParaRPr lang="en-AE"/>
        </a:p>
      </dgm:t>
    </dgm:pt>
    <dgm:pt modelId="{7058E6F7-79E9-4308-9947-F923A2B4BFE8}" type="sibTrans" cxnId="{518A34CB-ECB5-443B-900C-CFB76893B4F5}">
      <dgm:prSet/>
      <dgm:spPr/>
      <dgm:t>
        <a:bodyPr/>
        <a:lstStyle/>
        <a:p>
          <a:endParaRPr lang="en-AE"/>
        </a:p>
      </dgm:t>
    </dgm:pt>
    <dgm:pt modelId="{D5B38910-3AE4-4ED0-A35B-B6799C988737}" type="pres">
      <dgm:prSet presAssocID="{F5607EBA-CAD4-4179-9CB9-188B0C54743E}" presName="linear" presStyleCnt="0">
        <dgm:presLayoutVars>
          <dgm:animLvl val="lvl"/>
          <dgm:resizeHandles val="exact"/>
        </dgm:presLayoutVars>
      </dgm:prSet>
      <dgm:spPr/>
      <dgm:t>
        <a:bodyPr/>
        <a:lstStyle/>
        <a:p>
          <a:endParaRPr lang="en-IN"/>
        </a:p>
      </dgm:t>
    </dgm:pt>
    <dgm:pt modelId="{8C7EB4EA-EF44-416D-BA93-4F99C9504CB4}" type="pres">
      <dgm:prSet presAssocID="{6885F273-0EF8-439D-A61D-683556FD8D7B}" presName="parentText" presStyleLbl="node1" presStyleIdx="0" presStyleCnt="1">
        <dgm:presLayoutVars>
          <dgm:chMax val="0"/>
          <dgm:bulletEnabled val="1"/>
        </dgm:presLayoutVars>
      </dgm:prSet>
      <dgm:spPr/>
      <dgm:t>
        <a:bodyPr/>
        <a:lstStyle/>
        <a:p>
          <a:endParaRPr lang="en-IN"/>
        </a:p>
      </dgm:t>
    </dgm:pt>
    <dgm:pt modelId="{6742DAD5-955E-42F6-A418-349070AAD527}" type="pres">
      <dgm:prSet presAssocID="{6885F273-0EF8-439D-A61D-683556FD8D7B}" presName="childText" presStyleLbl="revTx" presStyleIdx="0" presStyleCnt="1">
        <dgm:presLayoutVars>
          <dgm:bulletEnabled val="1"/>
        </dgm:presLayoutVars>
      </dgm:prSet>
      <dgm:spPr/>
      <dgm:t>
        <a:bodyPr/>
        <a:lstStyle/>
        <a:p>
          <a:endParaRPr lang="en-IN"/>
        </a:p>
      </dgm:t>
    </dgm:pt>
  </dgm:ptLst>
  <dgm:cxnLst>
    <dgm:cxn modelId="{EC3E2FEC-4CB2-4DB5-8E94-B6CEEFF57D97}" srcId="{6885F273-0EF8-439D-A61D-683556FD8D7B}" destId="{DDCA6A18-4C7B-422F-9EF3-28CB7E6AC77C}" srcOrd="2" destOrd="0" parTransId="{9B58AFCD-6C7F-4AFF-BB98-C6C93C43106F}" sibTransId="{EC06A3EC-FAA2-4A3E-9639-964EB1EFE5E4}"/>
    <dgm:cxn modelId="{FA1EEF98-472D-490E-B814-953254F8C170}" srcId="{6885F273-0EF8-439D-A61D-683556FD8D7B}" destId="{E3AF070C-6344-4BE1-BF46-FCDA82B2F381}" srcOrd="0" destOrd="0" parTransId="{B313D5F9-3571-442B-944B-6960D1FB37A6}" sibTransId="{94D9A4E2-7422-4B86-88CB-952598E8A150}"/>
    <dgm:cxn modelId="{F6EAFA02-4C2F-41CE-BBF4-B815EBD455FA}" type="presOf" srcId="{F5607EBA-CAD4-4179-9CB9-188B0C54743E}" destId="{D5B38910-3AE4-4ED0-A35B-B6799C988737}" srcOrd="0" destOrd="0" presId="urn:microsoft.com/office/officeart/2005/8/layout/vList2"/>
    <dgm:cxn modelId="{5711FEF7-CBC4-429B-9B0A-5F791B684814}" type="presOf" srcId="{6885F273-0EF8-439D-A61D-683556FD8D7B}" destId="{8C7EB4EA-EF44-416D-BA93-4F99C9504CB4}" srcOrd="0" destOrd="0" presId="urn:microsoft.com/office/officeart/2005/8/layout/vList2"/>
    <dgm:cxn modelId="{BC6F7B29-343C-4D6F-AE7A-4D77BB97C569}" type="presOf" srcId="{A3EA1E8F-8859-4CAF-9A2C-C031971AB662}" destId="{6742DAD5-955E-42F6-A418-349070AAD527}" srcOrd="0" destOrd="1" presId="urn:microsoft.com/office/officeart/2005/8/layout/vList2"/>
    <dgm:cxn modelId="{D7CC1CD8-0DC2-48AA-9738-554218CD8A35}" srcId="{F5607EBA-CAD4-4179-9CB9-188B0C54743E}" destId="{6885F273-0EF8-439D-A61D-683556FD8D7B}" srcOrd="0" destOrd="0" parTransId="{688A1E9F-F079-4091-B35A-4FCDF645F27B}" sibTransId="{BB1D6904-C8A6-468D-B812-02B2FDE43346}"/>
    <dgm:cxn modelId="{518A34CB-ECB5-443B-900C-CFB76893B4F5}" srcId="{6885F273-0EF8-439D-A61D-683556FD8D7B}" destId="{A3EA1E8F-8859-4CAF-9A2C-C031971AB662}" srcOrd="1" destOrd="0" parTransId="{E7197C04-DC7E-430F-84C0-A308B1B7FA93}" sibTransId="{7058E6F7-79E9-4308-9947-F923A2B4BFE8}"/>
    <dgm:cxn modelId="{2A36CDC4-9CC9-4714-A691-3AB420BDB018}" type="presOf" srcId="{DDCA6A18-4C7B-422F-9EF3-28CB7E6AC77C}" destId="{6742DAD5-955E-42F6-A418-349070AAD527}" srcOrd="0" destOrd="2" presId="urn:microsoft.com/office/officeart/2005/8/layout/vList2"/>
    <dgm:cxn modelId="{0EA3FD0C-2966-4F44-B092-3666AE8DB190}" type="presOf" srcId="{E3AF070C-6344-4BE1-BF46-FCDA82B2F381}" destId="{6742DAD5-955E-42F6-A418-349070AAD527}" srcOrd="0" destOrd="0" presId="urn:microsoft.com/office/officeart/2005/8/layout/vList2"/>
    <dgm:cxn modelId="{A83B3E10-595C-48AE-AA74-B65FD4A6C0CE}" type="presParOf" srcId="{D5B38910-3AE4-4ED0-A35B-B6799C988737}" destId="{8C7EB4EA-EF44-416D-BA93-4F99C9504CB4}" srcOrd="0" destOrd="0" presId="urn:microsoft.com/office/officeart/2005/8/layout/vList2"/>
    <dgm:cxn modelId="{169740B5-4C06-4E35-BFBB-B5E8E4C05549}" type="presParOf" srcId="{D5B38910-3AE4-4ED0-A35B-B6799C988737}" destId="{6742DAD5-955E-42F6-A418-349070AAD52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11D95F6-2C23-4391-B94B-D18FBB868AC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E"/>
        </a:p>
      </dgm:t>
    </dgm:pt>
    <dgm:pt modelId="{3FFF358B-F11F-421D-9D84-3967A5CC5BAC}">
      <dgm:prSet/>
      <dgm:spPr/>
      <dgm:t>
        <a:bodyPr/>
        <a:lstStyle/>
        <a:p>
          <a:r>
            <a:rPr lang="en-IN"/>
            <a:t>Middleware</a:t>
          </a:r>
          <a:endParaRPr lang="en-AE"/>
        </a:p>
      </dgm:t>
    </dgm:pt>
    <dgm:pt modelId="{520B6FCA-C221-4271-84A1-4C09A01540F7}" type="parTrans" cxnId="{FC49A925-E0FE-4586-A855-7776986D027A}">
      <dgm:prSet/>
      <dgm:spPr/>
      <dgm:t>
        <a:bodyPr/>
        <a:lstStyle/>
        <a:p>
          <a:endParaRPr lang="en-AE"/>
        </a:p>
      </dgm:t>
    </dgm:pt>
    <dgm:pt modelId="{D71D8057-4E28-43FF-906D-4843F9341A5E}" type="sibTrans" cxnId="{FC49A925-E0FE-4586-A855-7776986D027A}">
      <dgm:prSet/>
      <dgm:spPr/>
      <dgm:t>
        <a:bodyPr/>
        <a:lstStyle/>
        <a:p>
          <a:endParaRPr lang="en-AE"/>
        </a:p>
      </dgm:t>
    </dgm:pt>
    <dgm:pt modelId="{EB042458-4E8E-467B-B796-FCC65515774B}">
      <dgm:prSet/>
      <dgm:spPr/>
      <dgm:t>
        <a:bodyPr/>
        <a:lstStyle/>
        <a:p>
          <a:r>
            <a:rPr lang="en-US" dirty="0" err="1" smtClean="0"/>
            <a:t>OpenIoT</a:t>
          </a:r>
          <a:r>
            <a:rPr lang="en-US" dirty="0" smtClean="0"/>
            <a:t> is an open-source middleware platform designed to enable the integration, management, and utilization of Internet of Things (</a:t>
          </a:r>
          <a:r>
            <a:rPr lang="en-US" dirty="0" err="1" smtClean="0"/>
            <a:t>IoT</a:t>
          </a:r>
          <a:r>
            <a:rPr lang="en-US" dirty="0" smtClean="0"/>
            <a:t>) devices and services. </a:t>
          </a:r>
          <a:endParaRPr lang="en-AE" dirty="0"/>
        </a:p>
      </dgm:t>
    </dgm:pt>
    <dgm:pt modelId="{CF93B2A6-739A-452C-B3A6-CAAF8C300875}" type="parTrans" cxnId="{F4E9EDF2-133D-448A-B534-7280A181A76F}">
      <dgm:prSet/>
      <dgm:spPr/>
      <dgm:t>
        <a:bodyPr/>
        <a:lstStyle/>
        <a:p>
          <a:endParaRPr lang="en-AE"/>
        </a:p>
      </dgm:t>
    </dgm:pt>
    <dgm:pt modelId="{FDC92B2C-F91D-44B2-93AE-18608B866E07}" type="sibTrans" cxnId="{F4E9EDF2-133D-448A-B534-7280A181A76F}">
      <dgm:prSet/>
      <dgm:spPr/>
      <dgm:t>
        <a:bodyPr/>
        <a:lstStyle/>
        <a:p>
          <a:endParaRPr lang="en-AE"/>
        </a:p>
      </dgm:t>
    </dgm:pt>
    <dgm:pt modelId="{9E3CEEEC-EB50-46A1-A857-4F35B29C2B70}">
      <dgm:prSet/>
      <dgm:spPr/>
      <dgm:t>
        <a:bodyPr/>
        <a:lstStyle/>
        <a:p>
          <a:r>
            <a:rPr lang="en-US" dirty="0"/>
            <a:t>The </a:t>
          </a:r>
          <a:r>
            <a:rPr lang="en-US" dirty="0" err="1"/>
            <a:t>oBIX</a:t>
          </a:r>
          <a:r>
            <a:rPr lang="en-US" dirty="0"/>
            <a:t> is standard XML and web services protocol </a:t>
          </a:r>
          <a:r>
            <a:rPr lang="en-US" dirty="0" err="1"/>
            <a:t>oBIX</a:t>
          </a:r>
          <a:r>
            <a:rPr lang="en-US" dirty="0"/>
            <a:t> (Open Building Information Xchange).</a:t>
          </a:r>
          <a:endParaRPr lang="en-AE" dirty="0"/>
        </a:p>
      </dgm:t>
    </dgm:pt>
    <dgm:pt modelId="{EA9B77D8-0F28-4F1E-930D-9EBC2EDA9760}" type="parTrans" cxnId="{1820675D-6CF1-443C-B681-79A40B03E651}">
      <dgm:prSet/>
      <dgm:spPr/>
      <dgm:t>
        <a:bodyPr/>
        <a:lstStyle/>
        <a:p>
          <a:endParaRPr lang="en-AE"/>
        </a:p>
      </dgm:t>
    </dgm:pt>
    <dgm:pt modelId="{BBCF46C7-1A4C-419C-AE5C-F64FFF44B6FC}" type="sibTrans" cxnId="{1820675D-6CF1-443C-B681-79A40B03E651}">
      <dgm:prSet/>
      <dgm:spPr/>
      <dgm:t>
        <a:bodyPr/>
        <a:lstStyle/>
        <a:p>
          <a:endParaRPr lang="en-AE"/>
        </a:p>
      </dgm:t>
    </dgm:pt>
    <dgm:pt modelId="{4D838AC4-8078-49D3-A336-E5C9902A4CDE}">
      <dgm:prSet/>
      <dgm:spPr/>
      <dgm:t>
        <a:bodyPr/>
        <a:lstStyle/>
        <a:p>
          <a:r>
            <a:rPr lang="en-US" dirty="0" smtClean="0"/>
            <a:t>It provides a framework for connecting </a:t>
          </a:r>
          <a:r>
            <a:rPr lang="en-US" dirty="0" err="1" smtClean="0"/>
            <a:t>IoT</a:t>
          </a:r>
          <a:r>
            <a:rPr lang="en-US" dirty="0" smtClean="0"/>
            <a:t> devices, collecting sensor data, and delivering it to applications or users through cloud-based solutions.</a:t>
          </a:r>
          <a:endParaRPr lang="en-AE" dirty="0"/>
        </a:p>
      </dgm:t>
    </dgm:pt>
    <dgm:pt modelId="{057E6E74-D5E8-4780-AC58-B1E6F59BBAAA}" type="parTrans" cxnId="{6679C5AD-8F0E-4A92-BD46-FEF03DB2AEC2}">
      <dgm:prSet/>
      <dgm:spPr/>
    </dgm:pt>
    <dgm:pt modelId="{53FEFBD1-9937-49F4-AFDA-FC76E6CF6C9B}" type="sibTrans" cxnId="{6679C5AD-8F0E-4A92-BD46-FEF03DB2AEC2}">
      <dgm:prSet/>
      <dgm:spPr/>
    </dgm:pt>
    <dgm:pt modelId="{45D80FC9-4880-494E-AEFE-F7E24C223BB6}">
      <dgm:prSet/>
      <dgm:spPr/>
      <dgm:t>
        <a:bodyPr/>
        <a:lstStyle/>
        <a:p>
          <a:r>
            <a:rPr lang="en-US" dirty="0" err="1" smtClean="0"/>
            <a:t>IoTSyS</a:t>
          </a:r>
          <a:r>
            <a:rPr lang="en-US" dirty="0" smtClean="0"/>
            <a:t> is middleware that helps smart devices communicate by supporting various standards and protocols, including IPv6, </a:t>
          </a:r>
          <a:r>
            <a:rPr lang="en-US" dirty="0" err="1" smtClean="0"/>
            <a:t>oBIX</a:t>
          </a:r>
          <a:r>
            <a:rPr lang="en-US" dirty="0" smtClean="0"/>
            <a:t>, 6LoWPAN, and </a:t>
          </a:r>
          <a:r>
            <a:rPr lang="en-US" dirty="0" err="1" smtClean="0"/>
            <a:t>CoAP</a:t>
          </a:r>
          <a:r>
            <a:rPr lang="en-US" dirty="0" smtClean="0"/>
            <a:t>. It simplifies connecting and managing smart devices by providing a unified communication system.</a:t>
          </a:r>
          <a:endParaRPr lang="en-AE" dirty="0"/>
        </a:p>
      </dgm:t>
    </dgm:pt>
    <dgm:pt modelId="{3C4B0071-A1B3-49B9-8285-DFE5729156A9}" type="parTrans" cxnId="{2102D34F-2651-4626-80D8-0404BBD25936}">
      <dgm:prSet/>
      <dgm:spPr/>
    </dgm:pt>
    <dgm:pt modelId="{0BFEECF8-581B-4464-91B6-78C42FD2AB08}" type="sibTrans" cxnId="{2102D34F-2651-4626-80D8-0404BBD25936}">
      <dgm:prSet/>
      <dgm:spPr/>
    </dgm:pt>
    <dgm:pt modelId="{F140C1DD-37A0-4551-837D-7A0D2D2A73B3}" type="pres">
      <dgm:prSet presAssocID="{111D95F6-2C23-4391-B94B-D18FBB868AC9}" presName="linear" presStyleCnt="0">
        <dgm:presLayoutVars>
          <dgm:animLvl val="lvl"/>
          <dgm:resizeHandles val="exact"/>
        </dgm:presLayoutVars>
      </dgm:prSet>
      <dgm:spPr/>
      <dgm:t>
        <a:bodyPr/>
        <a:lstStyle/>
        <a:p>
          <a:endParaRPr lang="en-IN"/>
        </a:p>
      </dgm:t>
    </dgm:pt>
    <dgm:pt modelId="{33CB1DC0-0B4D-4798-ACF7-72A7164E037B}" type="pres">
      <dgm:prSet presAssocID="{3FFF358B-F11F-421D-9D84-3967A5CC5BAC}" presName="parentText" presStyleLbl="node1" presStyleIdx="0" presStyleCnt="1">
        <dgm:presLayoutVars>
          <dgm:chMax val="0"/>
          <dgm:bulletEnabled val="1"/>
        </dgm:presLayoutVars>
      </dgm:prSet>
      <dgm:spPr/>
      <dgm:t>
        <a:bodyPr/>
        <a:lstStyle/>
        <a:p>
          <a:endParaRPr lang="en-IN"/>
        </a:p>
      </dgm:t>
    </dgm:pt>
    <dgm:pt modelId="{2CA698E0-EB4F-4C55-BD9E-0B3B2830A70C}" type="pres">
      <dgm:prSet presAssocID="{3FFF358B-F11F-421D-9D84-3967A5CC5BAC}" presName="childText" presStyleLbl="revTx" presStyleIdx="0" presStyleCnt="1">
        <dgm:presLayoutVars>
          <dgm:bulletEnabled val="1"/>
        </dgm:presLayoutVars>
      </dgm:prSet>
      <dgm:spPr/>
      <dgm:t>
        <a:bodyPr/>
        <a:lstStyle/>
        <a:p>
          <a:endParaRPr lang="en-IN"/>
        </a:p>
      </dgm:t>
    </dgm:pt>
  </dgm:ptLst>
  <dgm:cxnLst>
    <dgm:cxn modelId="{E1E7267C-7DEF-463A-BDC5-B029AAD34902}" type="presOf" srcId="{EB042458-4E8E-467B-B796-FCC65515774B}" destId="{2CA698E0-EB4F-4C55-BD9E-0B3B2830A70C}" srcOrd="0" destOrd="0" presId="urn:microsoft.com/office/officeart/2005/8/layout/vList2"/>
    <dgm:cxn modelId="{CF91BADB-7260-41F8-9AC5-12234CFF553F}" type="presOf" srcId="{4D838AC4-8078-49D3-A336-E5C9902A4CDE}" destId="{2CA698E0-EB4F-4C55-BD9E-0B3B2830A70C}" srcOrd="0" destOrd="1" presId="urn:microsoft.com/office/officeart/2005/8/layout/vList2"/>
    <dgm:cxn modelId="{939AD693-8406-4D0E-98C3-B12348CFDFF5}" type="presOf" srcId="{45D80FC9-4880-494E-AEFE-F7E24C223BB6}" destId="{2CA698E0-EB4F-4C55-BD9E-0B3B2830A70C}" srcOrd="0" destOrd="2" presId="urn:microsoft.com/office/officeart/2005/8/layout/vList2"/>
    <dgm:cxn modelId="{0F72825D-DAF0-4A84-85FF-097015CF6CDD}" type="presOf" srcId="{3FFF358B-F11F-421D-9D84-3967A5CC5BAC}" destId="{33CB1DC0-0B4D-4798-ACF7-72A7164E037B}" srcOrd="0" destOrd="0" presId="urn:microsoft.com/office/officeart/2005/8/layout/vList2"/>
    <dgm:cxn modelId="{E2416ED9-2558-45A7-BB2E-7119E2F126E9}" type="presOf" srcId="{111D95F6-2C23-4391-B94B-D18FBB868AC9}" destId="{F140C1DD-37A0-4551-837D-7A0D2D2A73B3}" srcOrd="0" destOrd="0" presId="urn:microsoft.com/office/officeart/2005/8/layout/vList2"/>
    <dgm:cxn modelId="{1820675D-6CF1-443C-B681-79A40B03E651}" srcId="{3FFF358B-F11F-421D-9D84-3967A5CC5BAC}" destId="{9E3CEEEC-EB50-46A1-A857-4F35B29C2B70}" srcOrd="3" destOrd="0" parTransId="{EA9B77D8-0F28-4F1E-930D-9EBC2EDA9760}" sibTransId="{BBCF46C7-1A4C-419C-AE5C-F64FFF44B6FC}"/>
    <dgm:cxn modelId="{F4E9EDF2-133D-448A-B534-7280A181A76F}" srcId="{3FFF358B-F11F-421D-9D84-3967A5CC5BAC}" destId="{EB042458-4E8E-467B-B796-FCC65515774B}" srcOrd="0" destOrd="0" parTransId="{CF93B2A6-739A-452C-B3A6-CAAF8C300875}" sibTransId="{FDC92B2C-F91D-44B2-93AE-18608B866E07}"/>
    <dgm:cxn modelId="{6679C5AD-8F0E-4A92-BD46-FEF03DB2AEC2}" srcId="{3FFF358B-F11F-421D-9D84-3967A5CC5BAC}" destId="{4D838AC4-8078-49D3-A336-E5C9902A4CDE}" srcOrd="1" destOrd="0" parTransId="{057E6E74-D5E8-4780-AC58-B1E6F59BBAAA}" sibTransId="{53FEFBD1-9937-49F4-AFDA-FC76E6CF6C9B}"/>
    <dgm:cxn modelId="{18BA4E08-20F3-484D-9F9B-A6A587B52A22}" type="presOf" srcId="{9E3CEEEC-EB50-46A1-A857-4F35B29C2B70}" destId="{2CA698E0-EB4F-4C55-BD9E-0B3B2830A70C}" srcOrd="0" destOrd="3" presId="urn:microsoft.com/office/officeart/2005/8/layout/vList2"/>
    <dgm:cxn modelId="{2102D34F-2651-4626-80D8-0404BBD25936}" srcId="{3FFF358B-F11F-421D-9D84-3967A5CC5BAC}" destId="{45D80FC9-4880-494E-AEFE-F7E24C223BB6}" srcOrd="2" destOrd="0" parTransId="{3C4B0071-A1B3-49B9-8285-DFE5729156A9}" sibTransId="{0BFEECF8-581B-4464-91B6-78C42FD2AB08}"/>
    <dgm:cxn modelId="{FC49A925-E0FE-4586-A855-7776986D027A}" srcId="{111D95F6-2C23-4391-B94B-D18FBB868AC9}" destId="{3FFF358B-F11F-421D-9D84-3967A5CC5BAC}" srcOrd="0" destOrd="0" parTransId="{520B6FCA-C221-4271-84A1-4C09A01540F7}" sibTransId="{D71D8057-4E28-43FF-906D-4843F9341A5E}"/>
    <dgm:cxn modelId="{C6DC32C2-4F6F-4AA7-A615-56C01A82781E}" type="presParOf" srcId="{F140C1DD-37A0-4551-837D-7A0D2D2A73B3}" destId="{33CB1DC0-0B4D-4798-ACF7-72A7164E037B}" srcOrd="0" destOrd="0" presId="urn:microsoft.com/office/officeart/2005/8/layout/vList2"/>
    <dgm:cxn modelId="{A09E40B3-7369-4638-8436-C629814794A8}" type="presParOf" srcId="{F140C1DD-37A0-4551-837D-7A0D2D2A73B3}" destId="{2CA698E0-EB4F-4C55-BD9E-0B3B2830A70C}"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BC25E89-86C6-4810-B6DE-E6B8CBC488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E"/>
        </a:p>
      </dgm:t>
    </dgm:pt>
    <dgm:pt modelId="{7C240956-D3BD-4648-8BC1-62B0CC920C3C}">
      <dgm:prSet/>
      <dgm:spPr/>
      <dgm:t>
        <a:bodyPr/>
        <a:lstStyle/>
        <a:p>
          <a:r>
            <a:rPr lang="en-IN"/>
            <a:t>Operating Systems (OS)</a:t>
          </a:r>
          <a:endParaRPr lang="en-AE"/>
        </a:p>
      </dgm:t>
    </dgm:pt>
    <dgm:pt modelId="{50E0074C-A4D9-4938-82DA-F23C5BB2C19F}" type="parTrans" cxnId="{80F89D1D-C064-4BF3-ADA2-1A0279159476}">
      <dgm:prSet/>
      <dgm:spPr/>
      <dgm:t>
        <a:bodyPr/>
        <a:lstStyle/>
        <a:p>
          <a:endParaRPr lang="en-AE"/>
        </a:p>
      </dgm:t>
    </dgm:pt>
    <dgm:pt modelId="{B33FCE1C-3755-4504-ABA8-4AED40375DD1}" type="sibTrans" cxnId="{80F89D1D-C064-4BF3-ADA2-1A0279159476}">
      <dgm:prSet/>
      <dgm:spPr/>
      <dgm:t>
        <a:bodyPr/>
        <a:lstStyle/>
        <a:p>
          <a:endParaRPr lang="en-AE"/>
        </a:p>
      </dgm:t>
    </dgm:pt>
    <dgm:pt modelId="{A3772DBF-97FD-4C19-AC34-A96B8DDFD7DD}">
      <dgm:prSet/>
      <dgm:spPr/>
      <dgm:t>
        <a:bodyPr/>
        <a:lstStyle/>
        <a:p>
          <a:r>
            <a:rPr lang="en-US"/>
            <a:t>Examples of OSs are RIOT, Raspbian, AllJoyn, Spark and Contiki.</a:t>
          </a:r>
          <a:endParaRPr lang="en-AE"/>
        </a:p>
      </dgm:t>
    </dgm:pt>
    <dgm:pt modelId="{0DCB341F-D51C-4B75-9953-1427240D6566}" type="parTrans" cxnId="{610D69D6-F438-49CF-9CF0-E45C19043DE1}">
      <dgm:prSet/>
      <dgm:spPr/>
      <dgm:t>
        <a:bodyPr/>
        <a:lstStyle/>
        <a:p>
          <a:endParaRPr lang="en-AE"/>
        </a:p>
      </dgm:t>
    </dgm:pt>
    <dgm:pt modelId="{DA1955C4-901D-4FD0-B140-AE222B0470F7}" type="sibTrans" cxnId="{610D69D6-F438-49CF-9CF0-E45C19043DE1}">
      <dgm:prSet/>
      <dgm:spPr/>
      <dgm:t>
        <a:bodyPr/>
        <a:lstStyle/>
        <a:p>
          <a:endParaRPr lang="en-AE"/>
        </a:p>
      </dgm:t>
    </dgm:pt>
    <dgm:pt modelId="{D90A6792-BAC9-422A-9E9F-33B9CB9D6451}">
      <dgm:prSet/>
      <dgm:spPr/>
      <dgm:t>
        <a:bodyPr/>
        <a:lstStyle/>
        <a:p>
          <a:r>
            <a:rPr lang="en-US" dirty="0"/>
            <a:t>RIOT is an operating system for IoT devices. </a:t>
          </a:r>
          <a:endParaRPr lang="en-AE" dirty="0"/>
        </a:p>
      </dgm:t>
    </dgm:pt>
    <dgm:pt modelId="{978FFCCE-EA28-4267-BDE9-C1295B0DBE62}" type="parTrans" cxnId="{AC11B4CC-30B8-432A-84DB-E5F2674B3ED4}">
      <dgm:prSet/>
      <dgm:spPr/>
      <dgm:t>
        <a:bodyPr/>
        <a:lstStyle/>
        <a:p>
          <a:endParaRPr lang="en-AE"/>
        </a:p>
      </dgm:t>
    </dgm:pt>
    <dgm:pt modelId="{7B06A3B4-C247-45E0-9CC9-56B283424181}" type="sibTrans" cxnId="{AC11B4CC-30B8-432A-84DB-E5F2674B3ED4}">
      <dgm:prSet/>
      <dgm:spPr/>
      <dgm:t>
        <a:bodyPr/>
        <a:lstStyle/>
        <a:p>
          <a:endParaRPr lang="en-AE"/>
        </a:p>
      </dgm:t>
    </dgm:pt>
    <dgm:pt modelId="{688AE295-8169-47DC-BB50-068752B79CA8}">
      <dgm:prSet/>
      <dgm:spPr/>
      <dgm:t>
        <a:bodyPr/>
        <a:lstStyle/>
        <a:p>
          <a:r>
            <a:rPr lang="en-US" dirty="0"/>
            <a:t>Raspbian is a popular Raspberry Pi operating system</a:t>
          </a:r>
          <a:endParaRPr lang="en-AE" dirty="0"/>
        </a:p>
      </dgm:t>
    </dgm:pt>
    <dgm:pt modelId="{5B3D7057-D7C1-4D0A-AD4C-0EBD65AE2782}" type="parTrans" cxnId="{E0CFF09B-41B2-4A6C-AB9D-E072E04F5AC6}">
      <dgm:prSet/>
      <dgm:spPr/>
      <dgm:t>
        <a:bodyPr/>
        <a:lstStyle/>
        <a:p>
          <a:endParaRPr lang="en-AE"/>
        </a:p>
      </dgm:t>
    </dgm:pt>
    <dgm:pt modelId="{96B0D1F9-B806-4CF9-9D56-CF30AC25C20E}" type="sibTrans" cxnId="{E0CFF09B-41B2-4A6C-AB9D-E072E04F5AC6}">
      <dgm:prSet/>
      <dgm:spPr/>
      <dgm:t>
        <a:bodyPr/>
        <a:lstStyle/>
        <a:p>
          <a:endParaRPr lang="en-AE"/>
        </a:p>
      </dgm:t>
    </dgm:pt>
    <dgm:pt modelId="{DA4880BA-0B7E-468F-BA5D-87FB058133F8}">
      <dgm:prSet/>
      <dgm:spPr/>
      <dgm:t>
        <a:bodyPr/>
        <a:lstStyle/>
        <a:p>
          <a:r>
            <a:rPr lang="en-US" dirty="0"/>
            <a:t>AllJoyn is an open-source OS created by Qualcomm. </a:t>
          </a:r>
          <a:endParaRPr lang="en-AE" dirty="0"/>
        </a:p>
      </dgm:t>
    </dgm:pt>
    <dgm:pt modelId="{528C7985-2740-4307-8386-973632D376D0}" type="parTrans" cxnId="{6E16242B-C68F-4681-9A98-11A78CFDD15E}">
      <dgm:prSet/>
      <dgm:spPr/>
      <dgm:t>
        <a:bodyPr/>
        <a:lstStyle/>
        <a:p>
          <a:endParaRPr lang="en-AE"/>
        </a:p>
      </dgm:t>
    </dgm:pt>
    <dgm:pt modelId="{A0F8B609-5090-4C91-A3FA-B7ACBA9A4EDD}" type="sibTrans" cxnId="{6E16242B-C68F-4681-9A98-11A78CFDD15E}">
      <dgm:prSet/>
      <dgm:spPr/>
      <dgm:t>
        <a:bodyPr/>
        <a:lstStyle/>
        <a:p>
          <a:endParaRPr lang="en-AE"/>
        </a:p>
      </dgm:t>
    </dgm:pt>
    <dgm:pt modelId="{CACDEFAE-B311-46FD-B0E4-AA3A2E249933}">
      <dgm:prSet/>
      <dgm:spPr/>
      <dgm:t>
        <a:bodyPr/>
        <a:lstStyle/>
        <a:p>
          <a:r>
            <a:rPr lang="en-US" dirty="0"/>
            <a:t>Spark is a distributed, cloud-based IoT operating system and web-based IDE. </a:t>
          </a:r>
          <a:endParaRPr lang="en-AE" dirty="0"/>
        </a:p>
      </dgm:t>
    </dgm:pt>
    <dgm:pt modelId="{7854EE98-D5FD-48CB-A6AE-EE77F56E4997}" type="parTrans" cxnId="{E705377A-8E0C-4ADC-93A3-9DE7D5738385}">
      <dgm:prSet/>
      <dgm:spPr/>
      <dgm:t>
        <a:bodyPr/>
        <a:lstStyle/>
        <a:p>
          <a:endParaRPr lang="en-AE"/>
        </a:p>
      </dgm:t>
    </dgm:pt>
    <dgm:pt modelId="{B2D7DC39-3EBE-4931-80E2-F6207862F11B}" type="sibTrans" cxnId="{E705377A-8E0C-4ADC-93A3-9DE7D5738385}">
      <dgm:prSet/>
      <dgm:spPr/>
      <dgm:t>
        <a:bodyPr/>
        <a:lstStyle/>
        <a:p>
          <a:endParaRPr lang="en-AE"/>
        </a:p>
      </dgm:t>
    </dgm:pt>
    <dgm:pt modelId="{0B9220C3-1715-4568-AA22-36FC70BFE52F}">
      <dgm:prSet/>
      <dgm:spPr/>
      <dgm:t>
        <a:bodyPr/>
        <a:lstStyle/>
        <a:p>
          <a:r>
            <a:rPr lang="en-US" dirty="0"/>
            <a:t>Contiki OS7 is an open-source multitasking OS. </a:t>
          </a:r>
          <a:endParaRPr lang="en-AE" dirty="0"/>
        </a:p>
      </dgm:t>
    </dgm:pt>
    <dgm:pt modelId="{12B02D43-6B1C-48BD-AC7B-8FEA4B0284E4}" type="parTrans" cxnId="{3DBA2283-B494-4D96-AFAE-A8A58B5119CA}">
      <dgm:prSet/>
      <dgm:spPr/>
      <dgm:t>
        <a:bodyPr/>
        <a:lstStyle/>
        <a:p>
          <a:endParaRPr lang="en-AE"/>
        </a:p>
      </dgm:t>
    </dgm:pt>
    <dgm:pt modelId="{1202D83F-B702-4776-8C6D-FF795C6CA1CA}" type="sibTrans" cxnId="{3DBA2283-B494-4D96-AFAE-A8A58B5119CA}">
      <dgm:prSet/>
      <dgm:spPr/>
      <dgm:t>
        <a:bodyPr/>
        <a:lstStyle/>
        <a:p>
          <a:endParaRPr lang="en-AE"/>
        </a:p>
      </dgm:t>
    </dgm:pt>
    <dgm:pt modelId="{E5A6B32F-AB0F-4A7D-9E0C-9516CE16A0BC}" type="pres">
      <dgm:prSet presAssocID="{ABC25E89-86C6-4810-B6DE-E6B8CBC4880E}" presName="linear" presStyleCnt="0">
        <dgm:presLayoutVars>
          <dgm:animLvl val="lvl"/>
          <dgm:resizeHandles val="exact"/>
        </dgm:presLayoutVars>
      </dgm:prSet>
      <dgm:spPr/>
      <dgm:t>
        <a:bodyPr/>
        <a:lstStyle/>
        <a:p>
          <a:endParaRPr lang="en-IN"/>
        </a:p>
      </dgm:t>
    </dgm:pt>
    <dgm:pt modelId="{4ADF8DC1-AA1D-4B9E-83AE-44D0FF60D398}" type="pres">
      <dgm:prSet presAssocID="{7C240956-D3BD-4648-8BC1-62B0CC920C3C}" presName="parentText" presStyleLbl="node1" presStyleIdx="0" presStyleCnt="1">
        <dgm:presLayoutVars>
          <dgm:chMax val="0"/>
          <dgm:bulletEnabled val="1"/>
        </dgm:presLayoutVars>
      </dgm:prSet>
      <dgm:spPr/>
      <dgm:t>
        <a:bodyPr/>
        <a:lstStyle/>
        <a:p>
          <a:endParaRPr lang="en-IN"/>
        </a:p>
      </dgm:t>
    </dgm:pt>
    <dgm:pt modelId="{2B8D55C8-7316-4526-8922-55F1462158C6}" type="pres">
      <dgm:prSet presAssocID="{7C240956-D3BD-4648-8BC1-62B0CC920C3C}" presName="childText" presStyleLbl="revTx" presStyleIdx="0" presStyleCnt="1">
        <dgm:presLayoutVars>
          <dgm:bulletEnabled val="1"/>
        </dgm:presLayoutVars>
      </dgm:prSet>
      <dgm:spPr/>
      <dgm:t>
        <a:bodyPr/>
        <a:lstStyle/>
        <a:p>
          <a:endParaRPr lang="en-IN"/>
        </a:p>
      </dgm:t>
    </dgm:pt>
  </dgm:ptLst>
  <dgm:cxnLst>
    <dgm:cxn modelId="{80F89D1D-C064-4BF3-ADA2-1A0279159476}" srcId="{ABC25E89-86C6-4810-B6DE-E6B8CBC4880E}" destId="{7C240956-D3BD-4648-8BC1-62B0CC920C3C}" srcOrd="0" destOrd="0" parTransId="{50E0074C-A4D9-4938-82DA-F23C5BB2C19F}" sibTransId="{B33FCE1C-3755-4504-ABA8-4AED40375DD1}"/>
    <dgm:cxn modelId="{60E1D35E-1A8D-41A3-9DE6-0CA52E1EFC4A}" type="presOf" srcId="{7C240956-D3BD-4648-8BC1-62B0CC920C3C}" destId="{4ADF8DC1-AA1D-4B9E-83AE-44D0FF60D398}" srcOrd="0" destOrd="0" presId="urn:microsoft.com/office/officeart/2005/8/layout/vList2"/>
    <dgm:cxn modelId="{3DBA2283-B494-4D96-AFAE-A8A58B5119CA}" srcId="{7C240956-D3BD-4648-8BC1-62B0CC920C3C}" destId="{0B9220C3-1715-4568-AA22-36FC70BFE52F}" srcOrd="5" destOrd="0" parTransId="{12B02D43-6B1C-48BD-AC7B-8FEA4B0284E4}" sibTransId="{1202D83F-B702-4776-8C6D-FF795C6CA1CA}"/>
    <dgm:cxn modelId="{6E16242B-C68F-4681-9A98-11A78CFDD15E}" srcId="{7C240956-D3BD-4648-8BC1-62B0CC920C3C}" destId="{DA4880BA-0B7E-468F-BA5D-87FB058133F8}" srcOrd="3" destOrd="0" parTransId="{528C7985-2740-4307-8386-973632D376D0}" sibTransId="{A0F8B609-5090-4C91-A3FA-B7ACBA9A4EDD}"/>
    <dgm:cxn modelId="{BC81745F-2BE5-4036-8230-CE723BE3F763}" type="presOf" srcId="{ABC25E89-86C6-4810-B6DE-E6B8CBC4880E}" destId="{E5A6B32F-AB0F-4A7D-9E0C-9516CE16A0BC}" srcOrd="0" destOrd="0" presId="urn:microsoft.com/office/officeart/2005/8/layout/vList2"/>
    <dgm:cxn modelId="{FBAB7196-834B-4F89-8602-4658E62914C3}" type="presOf" srcId="{688AE295-8169-47DC-BB50-068752B79CA8}" destId="{2B8D55C8-7316-4526-8922-55F1462158C6}" srcOrd="0" destOrd="2" presId="urn:microsoft.com/office/officeart/2005/8/layout/vList2"/>
    <dgm:cxn modelId="{CAF3C254-EC3B-46E4-B470-A1505FCD5E09}" type="presOf" srcId="{CACDEFAE-B311-46FD-B0E4-AA3A2E249933}" destId="{2B8D55C8-7316-4526-8922-55F1462158C6}" srcOrd="0" destOrd="4" presId="urn:microsoft.com/office/officeart/2005/8/layout/vList2"/>
    <dgm:cxn modelId="{AC11B4CC-30B8-432A-84DB-E5F2674B3ED4}" srcId="{7C240956-D3BD-4648-8BC1-62B0CC920C3C}" destId="{D90A6792-BAC9-422A-9E9F-33B9CB9D6451}" srcOrd="1" destOrd="0" parTransId="{978FFCCE-EA28-4267-BDE9-C1295B0DBE62}" sibTransId="{7B06A3B4-C247-45E0-9CC9-56B283424181}"/>
    <dgm:cxn modelId="{E705377A-8E0C-4ADC-93A3-9DE7D5738385}" srcId="{7C240956-D3BD-4648-8BC1-62B0CC920C3C}" destId="{CACDEFAE-B311-46FD-B0E4-AA3A2E249933}" srcOrd="4" destOrd="0" parTransId="{7854EE98-D5FD-48CB-A6AE-EE77F56E4997}" sibTransId="{B2D7DC39-3EBE-4931-80E2-F6207862F11B}"/>
    <dgm:cxn modelId="{610D69D6-F438-49CF-9CF0-E45C19043DE1}" srcId="{7C240956-D3BD-4648-8BC1-62B0CC920C3C}" destId="{A3772DBF-97FD-4C19-AC34-A96B8DDFD7DD}" srcOrd="0" destOrd="0" parTransId="{0DCB341F-D51C-4B75-9953-1427240D6566}" sibTransId="{DA1955C4-901D-4FD0-B140-AE222B0470F7}"/>
    <dgm:cxn modelId="{6F097CF7-66E6-49CC-BC41-2998F127C578}" type="presOf" srcId="{A3772DBF-97FD-4C19-AC34-A96B8DDFD7DD}" destId="{2B8D55C8-7316-4526-8922-55F1462158C6}" srcOrd="0" destOrd="0" presId="urn:microsoft.com/office/officeart/2005/8/layout/vList2"/>
    <dgm:cxn modelId="{32A36C0B-CFCA-4BCF-BE38-1FF32F857980}" type="presOf" srcId="{DA4880BA-0B7E-468F-BA5D-87FB058133F8}" destId="{2B8D55C8-7316-4526-8922-55F1462158C6}" srcOrd="0" destOrd="3" presId="urn:microsoft.com/office/officeart/2005/8/layout/vList2"/>
    <dgm:cxn modelId="{E0CFF09B-41B2-4A6C-AB9D-E072E04F5AC6}" srcId="{7C240956-D3BD-4648-8BC1-62B0CC920C3C}" destId="{688AE295-8169-47DC-BB50-068752B79CA8}" srcOrd="2" destOrd="0" parTransId="{5B3D7057-D7C1-4D0A-AD4C-0EBD65AE2782}" sibTransId="{96B0D1F9-B806-4CF9-9D56-CF30AC25C20E}"/>
    <dgm:cxn modelId="{E701C56D-7A2D-4B8F-B644-A74AFC7CBD54}" type="presOf" srcId="{0B9220C3-1715-4568-AA22-36FC70BFE52F}" destId="{2B8D55C8-7316-4526-8922-55F1462158C6}" srcOrd="0" destOrd="5" presId="urn:microsoft.com/office/officeart/2005/8/layout/vList2"/>
    <dgm:cxn modelId="{17B0C60F-0FF2-4197-B45D-B338F1F35802}" type="presOf" srcId="{D90A6792-BAC9-422A-9E9F-33B9CB9D6451}" destId="{2B8D55C8-7316-4526-8922-55F1462158C6}" srcOrd="0" destOrd="1" presId="urn:microsoft.com/office/officeart/2005/8/layout/vList2"/>
    <dgm:cxn modelId="{1CE584B1-9526-4357-9345-745969893B55}" type="presParOf" srcId="{E5A6B32F-AB0F-4A7D-9E0C-9516CE16A0BC}" destId="{4ADF8DC1-AA1D-4B9E-83AE-44D0FF60D398}" srcOrd="0" destOrd="0" presId="urn:microsoft.com/office/officeart/2005/8/layout/vList2"/>
    <dgm:cxn modelId="{61461431-AB37-46D9-8139-F31561719D7A}" type="presParOf" srcId="{E5A6B32F-AB0F-4A7D-9E0C-9516CE16A0BC}" destId="{2B8D55C8-7316-4526-8922-55F1462158C6}"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8310B-C609-4D23-A148-B426F22D6BE6}" type="datetimeFigureOut">
              <a:rPr lang="en-IN" smtClean="0"/>
              <a:t>03-02-2025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4E946-A553-4A60-AFE1-C052121E2BBA}" type="slidenum">
              <a:rPr lang="en-IN" smtClean="0"/>
              <a:t>‹#›</a:t>
            </a:fld>
            <a:endParaRPr lang="en-IN"/>
          </a:p>
        </p:txBody>
      </p:sp>
    </p:spTree>
    <p:extLst>
      <p:ext uri="{BB962C8B-B14F-4D97-AF65-F5344CB8AC3E}">
        <p14:creationId xmlns:p14="http://schemas.microsoft.com/office/powerpoint/2010/main" val="1830203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C52770-7A6A-3A70-483A-BFD1E85840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E8D57F92-959E-B1EF-2AB6-105ED898EB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C46FB267-1879-48B0-8E31-A16EB4FD46AE}"/>
              </a:ext>
            </a:extLst>
          </p:cNvPr>
          <p:cNvSpPr>
            <a:spLocks noGrp="1"/>
          </p:cNvSpPr>
          <p:nvPr>
            <p:ph type="dt" sz="half" idx="10"/>
          </p:nvPr>
        </p:nvSpPr>
        <p:spPr/>
        <p:txBody>
          <a:bodyPr/>
          <a:lstStyle/>
          <a:p>
            <a:fld id="{C2E8004B-BD55-4F84-9714-FFF48B1BD740}" type="datetime1">
              <a:rPr lang="en-IN" smtClean="0"/>
              <a:t>03-02-2025</a:t>
            </a:fld>
            <a:endParaRPr lang="en-IN"/>
          </a:p>
        </p:txBody>
      </p:sp>
      <p:sp>
        <p:nvSpPr>
          <p:cNvPr id="5" name="Footer Placeholder 4">
            <a:extLst>
              <a:ext uri="{FF2B5EF4-FFF2-40B4-BE49-F238E27FC236}">
                <a16:creationId xmlns="" xmlns:a16="http://schemas.microsoft.com/office/drawing/2014/main" id="{516031CB-47D9-3592-6863-BF30689B287C}"/>
              </a:ext>
            </a:extLst>
          </p:cNvPr>
          <p:cNvSpPr>
            <a:spLocks noGrp="1"/>
          </p:cNvSpPr>
          <p:nvPr>
            <p:ph type="ftr" sz="quarter" idx="11"/>
          </p:nvPr>
        </p:nvSpPr>
        <p:spPr/>
        <p:txBody>
          <a:bodyPr/>
          <a:lstStyle/>
          <a:p>
            <a:r>
              <a:rPr lang="en-US"/>
              <a:t>Dept. of Computer Science</a:t>
            </a:r>
            <a:endParaRPr lang="en-IN" dirty="0"/>
          </a:p>
        </p:txBody>
      </p:sp>
      <p:sp>
        <p:nvSpPr>
          <p:cNvPr id="6" name="Slide Number Placeholder 5">
            <a:extLst>
              <a:ext uri="{FF2B5EF4-FFF2-40B4-BE49-F238E27FC236}">
                <a16:creationId xmlns="" xmlns:a16="http://schemas.microsoft.com/office/drawing/2014/main" id="{06631130-7005-C33D-4022-5E6434A0FF5F}"/>
              </a:ext>
            </a:extLst>
          </p:cNvPr>
          <p:cNvSpPr>
            <a:spLocks noGrp="1"/>
          </p:cNvSpPr>
          <p:nvPr>
            <p:ph type="sldNum" sz="quarter" idx="12"/>
          </p:nvPr>
        </p:nvSpPr>
        <p:spPr/>
        <p:txBody>
          <a:bodyPr/>
          <a:lstStyle/>
          <a:p>
            <a:fld id="{C413443F-AA25-4B4F-AEAF-68BBC3B2A844}" type="slidenum">
              <a:rPr lang="en-IN" smtClean="0"/>
              <a:t>‹#›</a:t>
            </a:fld>
            <a:endParaRPr lang="en-IN"/>
          </a:p>
        </p:txBody>
      </p:sp>
    </p:spTree>
    <p:extLst>
      <p:ext uri="{BB962C8B-B14F-4D97-AF65-F5344CB8AC3E}">
        <p14:creationId xmlns:p14="http://schemas.microsoft.com/office/powerpoint/2010/main" val="1122139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1A1B7E-67B5-EEA4-AD75-28231AC9DA0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BB7A2DF2-550E-0CEF-8442-C481302F95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D1DDA838-AC0B-4F58-E5B2-79561D5EEAE2}"/>
              </a:ext>
            </a:extLst>
          </p:cNvPr>
          <p:cNvSpPr>
            <a:spLocks noGrp="1"/>
          </p:cNvSpPr>
          <p:nvPr>
            <p:ph type="dt" sz="half" idx="10"/>
          </p:nvPr>
        </p:nvSpPr>
        <p:spPr/>
        <p:txBody>
          <a:bodyPr/>
          <a:lstStyle/>
          <a:p>
            <a:fld id="{8C5F15DA-EC1D-40E4-B004-BA0B79B60803}" type="datetime1">
              <a:rPr lang="en-IN" smtClean="0"/>
              <a:t>03-02-2025</a:t>
            </a:fld>
            <a:endParaRPr lang="en-IN"/>
          </a:p>
        </p:txBody>
      </p:sp>
      <p:sp>
        <p:nvSpPr>
          <p:cNvPr id="5" name="Footer Placeholder 4">
            <a:extLst>
              <a:ext uri="{FF2B5EF4-FFF2-40B4-BE49-F238E27FC236}">
                <a16:creationId xmlns="" xmlns:a16="http://schemas.microsoft.com/office/drawing/2014/main" id="{60B9E1FA-6BB0-D872-E59B-6269546B4B35}"/>
              </a:ext>
            </a:extLst>
          </p:cNvPr>
          <p:cNvSpPr>
            <a:spLocks noGrp="1"/>
          </p:cNvSpPr>
          <p:nvPr>
            <p:ph type="ftr" sz="quarter" idx="11"/>
          </p:nvPr>
        </p:nvSpPr>
        <p:spPr/>
        <p:txBody>
          <a:bodyPr/>
          <a:lstStyle/>
          <a:p>
            <a:r>
              <a:rPr lang="en-US"/>
              <a:t>Dept. of Computer Science</a:t>
            </a:r>
            <a:endParaRPr lang="en-IN" dirty="0"/>
          </a:p>
        </p:txBody>
      </p:sp>
      <p:sp>
        <p:nvSpPr>
          <p:cNvPr id="6" name="Slide Number Placeholder 5">
            <a:extLst>
              <a:ext uri="{FF2B5EF4-FFF2-40B4-BE49-F238E27FC236}">
                <a16:creationId xmlns="" xmlns:a16="http://schemas.microsoft.com/office/drawing/2014/main" id="{B8637ADA-5FFA-212C-913F-A940E33C0527}"/>
              </a:ext>
            </a:extLst>
          </p:cNvPr>
          <p:cNvSpPr>
            <a:spLocks noGrp="1"/>
          </p:cNvSpPr>
          <p:nvPr>
            <p:ph type="sldNum" sz="quarter" idx="12"/>
          </p:nvPr>
        </p:nvSpPr>
        <p:spPr/>
        <p:txBody>
          <a:bodyPr/>
          <a:lstStyle/>
          <a:p>
            <a:fld id="{C413443F-AA25-4B4F-AEAF-68BBC3B2A844}" type="slidenum">
              <a:rPr lang="en-IN" smtClean="0"/>
              <a:t>‹#›</a:t>
            </a:fld>
            <a:endParaRPr lang="en-IN"/>
          </a:p>
        </p:txBody>
      </p:sp>
    </p:spTree>
    <p:extLst>
      <p:ext uri="{BB962C8B-B14F-4D97-AF65-F5344CB8AC3E}">
        <p14:creationId xmlns:p14="http://schemas.microsoft.com/office/powerpoint/2010/main" val="2267182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16D8204C-4787-F7C0-BD30-835BB863B1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CCFB857B-6C81-7D82-21EB-84B739CDF1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DD45274-7379-6C2E-FD7D-4E43A71B15BC}"/>
              </a:ext>
            </a:extLst>
          </p:cNvPr>
          <p:cNvSpPr>
            <a:spLocks noGrp="1"/>
          </p:cNvSpPr>
          <p:nvPr>
            <p:ph type="dt" sz="half" idx="10"/>
          </p:nvPr>
        </p:nvSpPr>
        <p:spPr/>
        <p:txBody>
          <a:bodyPr/>
          <a:lstStyle/>
          <a:p>
            <a:fld id="{857CB913-7B81-455B-AE98-6BA234C36825}" type="datetime1">
              <a:rPr lang="en-IN" smtClean="0"/>
              <a:t>03-02-2025</a:t>
            </a:fld>
            <a:endParaRPr lang="en-IN"/>
          </a:p>
        </p:txBody>
      </p:sp>
      <p:sp>
        <p:nvSpPr>
          <p:cNvPr id="5" name="Footer Placeholder 4">
            <a:extLst>
              <a:ext uri="{FF2B5EF4-FFF2-40B4-BE49-F238E27FC236}">
                <a16:creationId xmlns="" xmlns:a16="http://schemas.microsoft.com/office/drawing/2014/main" id="{CCEC2FE8-CF05-2BFC-702D-5E2684C5D300}"/>
              </a:ext>
            </a:extLst>
          </p:cNvPr>
          <p:cNvSpPr>
            <a:spLocks noGrp="1"/>
          </p:cNvSpPr>
          <p:nvPr>
            <p:ph type="ftr" sz="quarter" idx="11"/>
          </p:nvPr>
        </p:nvSpPr>
        <p:spPr/>
        <p:txBody>
          <a:bodyPr/>
          <a:lstStyle/>
          <a:p>
            <a:r>
              <a:rPr lang="en-US"/>
              <a:t>Dept. of Computer Science</a:t>
            </a:r>
            <a:endParaRPr lang="en-IN" dirty="0"/>
          </a:p>
        </p:txBody>
      </p:sp>
      <p:sp>
        <p:nvSpPr>
          <p:cNvPr id="6" name="Slide Number Placeholder 5">
            <a:extLst>
              <a:ext uri="{FF2B5EF4-FFF2-40B4-BE49-F238E27FC236}">
                <a16:creationId xmlns="" xmlns:a16="http://schemas.microsoft.com/office/drawing/2014/main" id="{84B36D97-63B6-5B75-38C7-CEA33531A8C5}"/>
              </a:ext>
            </a:extLst>
          </p:cNvPr>
          <p:cNvSpPr>
            <a:spLocks noGrp="1"/>
          </p:cNvSpPr>
          <p:nvPr>
            <p:ph type="sldNum" sz="quarter" idx="12"/>
          </p:nvPr>
        </p:nvSpPr>
        <p:spPr/>
        <p:txBody>
          <a:bodyPr/>
          <a:lstStyle/>
          <a:p>
            <a:fld id="{C413443F-AA25-4B4F-AEAF-68BBC3B2A844}" type="slidenum">
              <a:rPr lang="en-IN" smtClean="0"/>
              <a:t>‹#›</a:t>
            </a:fld>
            <a:endParaRPr lang="en-IN"/>
          </a:p>
        </p:txBody>
      </p:sp>
    </p:spTree>
    <p:extLst>
      <p:ext uri="{BB962C8B-B14F-4D97-AF65-F5344CB8AC3E}">
        <p14:creationId xmlns:p14="http://schemas.microsoft.com/office/powerpoint/2010/main" val="3921753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4EA95F-5CAB-B89D-C32C-3BCB0278DB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36CEB795-E61B-1B8D-37EE-D362A3CB2C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D38DBE8-6ACB-2BAF-B88D-D69FBCFB8BAE}"/>
              </a:ext>
            </a:extLst>
          </p:cNvPr>
          <p:cNvSpPr>
            <a:spLocks noGrp="1"/>
          </p:cNvSpPr>
          <p:nvPr>
            <p:ph type="dt" sz="half" idx="10"/>
          </p:nvPr>
        </p:nvSpPr>
        <p:spPr/>
        <p:txBody>
          <a:bodyPr/>
          <a:lstStyle/>
          <a:p>
            <a:fld id="{1A3D55BE-C035-457E-8A76-770B7188D912}" type="datetime1">
              <a:rPr lang="en-IN" smtClean="0"/>
              <a:t>03-02-2025</a:t>
            </a:fld>
            <a:endParaRPr lang="en-IN"/>
          </a:p>
        </p:txBody>
      </p:sp>
      <p:sp>
        <p:nvSpPr>
          <p:cNvPr id="5" name="Footer Placeholder 4">
            <a:extLst>
              <a:ext uri="{FF2B5EF4-FFF2-40B4-BE49-F238E27FC236}">
                <a16:creationId xmlns="" xmlns:a16="http://schemas.microsoft.com/office/drawing/2014/main" id="{ACF4B334-8B43-CDD1-7494-8D4FBB972CF6}"/>
              </a:ext>
            </a:extLst>
          </p:cNvPr>
          <p:cNvSpPr>
            <a:spLocks noGrp="1"/>
          </p:cNvSpPr>
          <p:nvPr>
            <p:ph type="ftr" sz="quarter" idx="11"/>
          </p:nvPr>
        </p:nvSpPr>
        <p:spPr/>
        <p:txBody>
          <a:bodyPr/>
          <a:lstStyle/>
          <a:p>
            <a:r>
              <a:rPr lang="en-US"/>
              <a:t>Dept. of Computer Science</a:t>
            </a:r>
            <a:endParaRPr lang="en-IN" dirty="0"/>
          </a:p>
        </p:txBody>
      </p:sp>
      <p:sp>
        <p:nvSpPr>
          <p:cNvPr id="6" name="Slide Number Placeholder 5">
            <a:extLst>
              <a:ext uri="{FF2B5EF4-FFF2-40B4-BE49-F238E27FC236}">
                <a16:creationId xmlns="" xmlns:a16="http://schemas.microsoft.com/office/drawing/2014/main" id="{0A06B8D3-A10C-D0BD-706B-2FDA923788BD}"/>
              </a:ext>
            </a:extLst>
          </p:cNvPr>
          <p:cNvSpPr>
            <a:spLocks noGrp="1"/>
          </p:cNvSpPr>
          <p:nvPr>
            <p:ph type="sldNum" sz="quarter" idx="12"/>
          </p:nvPr>
        </p:nvSpPr>
        <p:spPr/>
        <p:txBody>
          <a:bodyPr/>
          <a:lstStyle/>
          <a:p>
            <a:fld id="{C413443F-AA25-4B4F-AEAF-68BBC3B2A844}" type="slidenum">
              <a:rPr lang="en-IN" smtClean="0"/>
              <a:t>‹#›</a:t>
            </a:fld>
            <a:endParaRPr lang="en-IN"/>
          </a:p>
        </p:txBody>
      </p:sp>
    </p:spTree>
    <p:extLst>
      <p:ext uri="{BB962C8B-B14F-4D97-AF65-F5344CB8AC3E}">
        <p14:creationId xmlns:p14="http://schemas.microsoft.com/office/powerpoint/2010/main" val="1901741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2807E6-DA7A-05E6-908F-17627DB579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16FE1624-AA4B-6D8E-1404-487C21EEEA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54471016-A2E8-9CE0-8022-432755E94CFE}"/>
              </a:ext>
            </a:extLst>
          </p:cNvPr>
          <p:cNvSpPr>
            <a:spLocks noGrp="1"/>
          </p:cNvSpPr>
          <p:nvPr>
            <p:ph type="dt" sz="half" idx="10"/>
          </p:nvPr>
        </p:nvSpPr>
        <p:spPr/>
        <p:txBody>
          <a:bodyPr/>
          <a:lstStyle/>
          <a:p>
            <a:fld id="{2E516005-13F1-4A75-B6E6-4904D265A3F2}" type="datetime1">
              <a:rPr lang="en-IN" smtClean="0"/>
              <a:t>03-02-2025</a:t>
            </a:fld>
            <a:endParaRPr lang="en-IN"/>
          </a:p>
        </p:txBody>
      </p:sp>
      <p:sp>
        <p:nvSpPr>
          <p:cNvPr id="5" name="Footer Placeholder 4">
            <a:extLst>
              <a:ext uri="{FF2B5EF4-FFF2-40B4-BE49-F238E27FC236}">
                <a16:creationId xmlns="" xmlns:a16="http://schemas.microsoft.com/office/drawing/2014/main" id="{C84C5F4C-67CD-AF0F-7AE6-6CF20FA546BA}"/>
              </a:ext>
            </a:extLst>
          </p:cNvPr>
          <p:cNvSpPr>
            <a:spLocks noGrp="1"/>
          </p:cNvSpPr>
          <p:nvPr>
            <p:ph type="ftr" sz="quarter" idx="11"/>
          </p:nvPr>
        </p:nvSpPr>
        <p:spPr/>
        <p:txBody>
          <a:bodyPr/>
          <a:lstStyle/>
          <a:p>
            <a:r>
              <a:rPr lang="en-US"/>
              <a:t>Dept. of Computer Science</a:t>
            </a:r>
            <a:endParaRPr lang="en-IN" dirty="0"/>
          </a:p>
        </p:txBody>
      </p:sp>
      <p:sp>
        <p:nvSpPr>
          <p:cNvPr id="6" name="Slide Number Placeholder 5">
            <a:extLst>
              <a:ext uri="{FF2B5EF4-FFF2-40B4-BE49-F238E27FC236}">
                <a16:creationId xmlns="" xmlns:a16="http://schemas.microsoft.com/office/drawing/2014/main" id="{07DC3B06-5439-3C9C-4EDD-DA718D58EAC6}"/>
              </a:ext>
            </a:extLst>
          </p:cNvPr>
          <p:cNvSpPr>
            <a:spLocks noGrp="1"/>
          </p:cNvSpPr>
          <p:nvPr>
            <p:ph type="sldNum" sz="quarter" idx="12"/>
          </p:nvPr>
        </p:nvSpPr>
        <p:spPr/>
        <p:txBody>
          <a:bodyPr/>
          <a:lstStyle/>
          <a:p>
            <a:fld id="{C413443F-AA25-4B4F-AEAF-68BBC3B2A844}" type="slidenum">
              <a:rPr lang="en-IN" smtClean="0"/>
              <a:t>‹#›</a:t>
            </a:fld>
            <a:endParaRPr lang="en-IN"/>
          </a:p>
        </p:txBody>
      </p:sp>
    </p:spTree>
    <p:extLst>
      <p:ext uri="{BB962C8B-B14F-4D97-AF65-F5344CB8AC3E}">
        <p14:creationId xmlns:p14="http://schemas.microsoft.com/office/powerpoint/2010/main" val="6912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207E20-75D4-4E6A-589D-4F93060A41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60C781BB-4FD0-4A3C-981E-8A643BE2F5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45419984-2263-3120-FEB0-63500633FF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6DC8E387-E9CB-8BB5-74C3-BDC5F8846087}"/>
              </a:ext>
            </a:extLst>
          </p:cNvPr>
          <p:cNvSpPr>
            <a:spLocks noGrp="1"/>
          </p:cNvSpPr>
          <p:nvPr>
            <p:ph type="dt" sz="half" idx="10"/>
          </p:nvPr>
        </p:nvSpPr>
        <p:spPr/>
        <p:txBody>
          <a:bodyPr/>
          <a:lstStyle/>
          <a:p>
            <a:fld id="{714D3A89-8A9E-408C-9DBC-565C1ED82461}" type="datetime1">
              <a:rPr lang="en-IN" smtClean="0"/>
              <a:t>03-02-2025</a:t>
            </a:fld>
            <a:endParaRPr lang="en-IN"/>
          </a:p>
        </p:txBody>
      </p:sp>
      <p:sp>
        <p:nvSpPr>
          <p:cNvPr id="6" name="Footer Placeholder 5">
            <a:extLst>
              <a:ext uri="{FF2B5EF4-FFF2-40B4-BE49-F238E27FC236}">
                <a16:creationId xmlns="" xmlns:a16="http://schemas.microsoft.com/office/drawing/2014/main" id="{C6CA3347-0571-F54E-6902-056161AB0AED}"/>
              </a:ext>
            </a:extLst>
          </p:cNvPr>
          <p:cNvSpPr>
            <a:spLocks noGrp="1"/>
          </p:cNvSpPr>
          <p:nvPr>
            <p:ph type="ftr" sz="quarter" idx="11"/>
          </p:nvPr>
        </p:nvSpPr>
        <p:spPr/>
        <p:txBody>
          <a:bodyPr/>
          <a:lstStyle/>
          <a:p>
            <a:r>
              <a:rPr lang="en-US"/>
              <a:t>Dept. of Computer Science</a:t>
            </a:r>
            <a:endParaRPr lang="en-IN" dirty="0"/>
          </a:p>
        </p:txBody>
      </p:sp>
      <p:sp>
        <p:nvSpPr>
          <p:cNvPr id="7" name="Slide Number Placeholder 6">
            <a:extLst>
              <a:ext uri="{FF2B5EF4-FFF2-40B4-BE49-F238E27FC236}">
                <a16:creationId xmlns="" xmlns:a16="http://schemas.microsoft.com/office/drawing/2014/main" id="{7681A95D-444F-8100-8F75-0FCA1E23EDF0}"/>
              </a:ext>
            </a:extLst>
          </p:cNvPr>
          <p:cNvSpPr>
            <a:spLocks noGrp="1"/>
          </p:cNvSpPr>
          <p:nvPr>
            <p:ph type="sldNum" sz="quarter" idx="12"/>
          </p:nvPr>
        </p:nvSpPr>
        <p:spPr/>
        <p:txBody>
          <a:bodyPr/>
          <a:lstStyle/>
          <a:p>
            <a:fld id="{C413443F-AA25-4B4F-AEAF-68BBC3B2A844}" type="slidenum">
              <a:rPr lang="en-IN" smtClean="0"/>
              <a:t>‹#›</a:t>
            </a:fld>
            <a:endParaRPr lang="en-IN"/>
          </a:p>
        </p:txBody>
      </p:sp>
    </p:spTree>
    <p:extLst>
      <p:ext uri="{BB962C8B-B14F-4D97-AF65-F5344CB8AC3E}">
        <p14:creationId xmlns:p14="http://schemas.microsoft.com/office/powerpoint/2010/main" val="64459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65367F-6CC5-4017-F915-ACE018FD1D4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5650BBC4-3D8C-B5CE-2BDE-0B4BC2230A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E30E6BD6-46D6-F9D7-4816-C5A5906B3A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0E8F8B77-DD14-5F65-C634-60BD09680E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DAE80983-2BFE-175B-89D9-3C71D8544B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452D169E-1089-0FC2-A6E5-DE0FA4765B9C}"/>
              </a:ext>
            </a:extLst>
          </p:cNvPr>
          <p:cNvSpPr>
            <a:spLocks noGrp="1"/>
          </p:cNvSpPr>
          <p:nvPr>
            <p:ph type="dt" sz="half" idx="10"/>
          </p:nvPr>
        </p:nvSpPr>
        <p:spPr/>
        <p:txBody>
          <a:bodyPr/>
          <a:lstStyle/>
          <a:p>
            <a:fld id="{C980F204-226A-43CA-82E7-622CB329291F}" type="datetime1">
              <a:rPr lang="en-IN" smtClean="0"/>
              <a:t>03-02-2025</a:t>
            </a:fld>
            <a:endParaRPr lang="en-IN"/>
          </a:p>
        </p:txBody>
      </p:sp>
      <p:sp>
        <p:nvSpPr>
          <p:cNvPr id="8" name="Footer Placeholder 7">
            <a:extLst>
              <a:ext uri="{FF2B5EF4-FFF2-40B4-BE49-F238E27FC236}">
                <a16:creationId xmlns="" xmlns:a16="http://schemas.microsoft.com/office/drawing/2014/main" id="{92DC5090-CA8A-4824-8155-C2DAB2A5262F}"/>
              </a:ext>
            </a:extLst>
          </p:cNvPr>
          <p:cNvSpPr>
            <a:spLocks noGrp="1"/>
          </p:cNvSpPr>
          <p:nvPr>
            <p:ph type="ftr" sz="quarter" idx="11"/>
          </p:nvPr>
        </p:nvSpPr>
        <p:spPr/>
        <p:txBody>
          <a:bodyPr/>
          <a:lstStyle/>
          <a:p>
            <a:r>
              <a:rPr lang="en-US"/>
              <a:t>Dept. of Computer Science</a:t>
            </a:r>
            <a:endParaRPr lang="en-IN" dirty="0"/>
          </a:p>
        </p:txBody>
      </p:sp>
      <p:sp>
        <p:nvSpPr>
          <p:cNvPr id="9" name="Slide Number Placeholder 8">
            <a:extLst>
              <a:ext uri="{FF2B5EF4-FFF2-40B4-BE49-F238E27FC236}">
                <a16:creationId xmlns="" xmlns:a16="http://schemas.microsoft.com/office/drawing/2014/main" id="{C62258C6-DE31-BE73-9586-9E32E0D1FC26}"/>
              </a:ext>
            </a:extLst>
          </p:cNvPr>
          <p:cNvSpPr>
            <a:spLocks noGrp="1"/>
          </p:cNvSpPr>
          <p:nvPr>
            <p:ph type="sldNum" sz="quarter" idx="12"/>
          </p:nvPr>
        </p:nvSpPr>
        <p:spPr/>
        <p:txBody>
          <a:bodyPr/>
          <a:lstStyle/>
          <a:p>
            <a:fld id="{C413443F-AA25-4B4F-AEAF-68BBC3B2A844}" type="slidenum">
              <a:rPr lang="en-IN" smtClean="0"/>
              <a:t>‹#›</a:t>
            </a:fld>
            <a:endParaRPr lang="en-IN"/>
          </a:p>
        </p:txBody>
      </p:sp>
    </p:spTree>
    <p:extLst>
      <p:ext uri="{BB962C8B-B14F-4D97-AF65-F5344CB8AC3E}">
        <p14:creationId xmlns:p14="http://schemas.microsoft.com/office/powerpoint/2010/main" val="4155123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F66B1C-494A-2A2E-6053-977A2E42F5A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7630ED79-F785-E5D7-3351-11567084DFD7}"/>
              </a:ext>
            </a:extLst>
          </p:cNvPr>
          <p:cNvSpPr>
            <a:spLocks noGrp="1"/>
          </p:cNvSpPr>
          <p:nvPr>
            <p:ph type="dt" sz="half" idx="10"/>
          </p:nvPr>
        </p:nvSpPr>
        <p:spPr/>
        <p:txBody>
          <a:bodyPr/>
          <a:lstStyle/>
          <a:p>
            <a:fld id="{4046F821-8234-4893-8240-3130A90293B4}" type="datetime1">
              <a:rPr lang="en-IN" smtClean="0"/>
              <a:t>03-02-2025</a:t>
            </a:fld>
            <a:endParaRPr lang="en-IN"/>
          </a:p>
        </p:txBody>
      </p:sp>
      <p:sp>
        <p:nvSpPr>
          <p:cNvPr id="4" name="Footer Placeholder 3">
            <a:extLst>
              <a:ext uri="{FF2B5EF4-FFF2-40B4-BE49-F238E27FC236}">
                <a16:creationId xmlns="" xmlns:a16="http://schemas.microsoft.com/office/drawing/2014/main" id="{EC05EB5D-DEDA-ECE4-6CC1-F2FF638EF3B8}"/>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EC8ABE93-A640-68F6-B47E-2DDC2314693A}"/>
              </a:ext>
            </a:extLst>
          </p:cNvPr>
          <p:cNvSpPr>
            <a:spLocks noGrp="1"/>
          </p:cNvSpPr>
          <p:nvPr>
            <p:ph type="sldNum" sz="quarter" idx="12"/>
          </p:nvPr>
        </p:nvSpPr>
        <p:spPr/>
        <p:txBody>
          <a:bodyPr/>
          <a:lstStyle/>
          <a:p>
            <a:fld id="{C413443F-AA25-4B4F-AEAF-68BBC3B2A844}" type="slidenum">
              <a:rPr lang="en-IN" smtClean="0"/>
              <a:t>‹#›</a:t>
            </a:fld>
            <a:endParaRPr lang="en-IN"/>
          </a:p>
        </p:txBody>
      </p:sp>
    </p:spTree>
    <p:extLst>
      <p:ext uri="{BB962C8B-B14F-4D97-AF65-F5344CB8AC3E}">
        <p14:creationId xmlns:p14="http://schemas.microsoft.com/office/powerpoint/2010/main" val="366525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E2CAA3E5-6ED5-D156-2D23-4DEC44BC5318}"/>
              </a:ext>
            </a:extLst>
          </p:cNvPr>
          <p:cNvSpPr>
            <a:spLocks noGrp="1"/>
          </p:cNvSpPr>
          <p:nvPr>
            <p:ph type="dt" sz="half" idx="10"/>
          </p:nvPr>
        </p:nvSpPr>
        <p:spPr/>
        <p:txBody>
          <a:bodyPr/>
          <a:lstStyle/>
          <a:p>
            <a:fld id="{2FA3F415-5532-4978-9189-EFBF05722F6C}" type="datetime1">
              <a:rPr lang="en-IN" smtClean="0"/>
              <a:t>03-02-2025</a:t>
            </a:fld>
            <a:endParaRPr lang="en-IN"/>
          </a:p>
        </p:txBody>
      </p:sp>
      <p:sp>
        <p:nvSpPr>
          <p:cNvPr id="3" name="Footer Placeholder 2">
            <a:extLst>
              <a:ext uri="{FF2B5EF4-FFF2-40B4-BE49-F238E27FC236}">
                <a16:creationId xmlns="" xmlns:a16="http://schemas.microsoft.com/office/drawing/2014/main" id="{A845F8B2-DE30-85A5-39D9-BB7FF2D10AD3}"/>
              </a:ext>
            </a:extLst>
          </p:cNvPr>
          <p:cNvSpPr>
            <a:spLocks noGrp="1"/>
          </p:cNvSpPr>
          <p:nvPr>
            <p:ph type="ftr" sz="quarter" idx="11"/>
          </p:nvPr>
        </p:nvSpPr>
        <p:spPr/>
        <p:txBody>
          <a:bodyPr/>
          <a:lstStyle/>
          <a:p>
            <a:r>
              <a:rPr lang="en-US"/>
              <a:t>Dept. of Computer Science</a:t>
            </a:r>
            <a:endParaRPr lang="en-IN" dirty="0"/>
          </a:p>
        </p:txBody>
      </p:sp>
      <p:sp>
        <p:nvSpPr>
          <p:cNvPr id="4" name="Slide Number Placeholder 3">
            <a:extLst>
              <a:ext uri="{FF2B5EF4-FFF2-40B4-BE49-F238E27FC236}">
                <a16:creationId xmlns="" xmlns:a16="http://schemas.microsoft.com/office/drawing/2014/main" id="{43A2E1D1-FC86-07D0-6D87-D052FD780D0E}"/>
              </a:ext>
            </a:extLst>
          </p:cNvPr>
          <p:cNvSpPr>
            <a:spLocks noGrp="1"/>
          </p:cNvSpPr>
          <p:nvPr>
            <p:ph type="sldNum" sz="quarter" idx="12"/>
          </p:nvPr>
        </p:nvSpPr>
        <p:spPr/>
        <p:txBody>
          <a:bodyPr/>
          <a:lstStyle/>
          <a:p>
            <a:fld id="{C413443F-AA25-4B4F-AEAF-68BBC3B2A844}" type="slidenum">
              <a:rPr lang="en-IN" smtClean="0"/>
              <a:t>‹#›</a:t>
            </a:fld>
            <a:endParaRPr lang="en-IN"/>
          </a:p>
        </p:txBody>
      </p:sp>
    </p:spTree>
    <p:extLst>
      <p:ext uri="{BB962C8B-B14F-4D97-AF65-F5344CB8AC3E}">
        <p14:creationId xmlns:p14="http://schemas.microsoft.com/office/powerpoint/2010/main" val="2266634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8DC746-CAD2-956A-CF05-75205F1897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11828859-CB11-C612-8FB3-E2CF589B54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EF42D1C9-267C-2C8D-D15B-79C2A0A04F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AD12B2B5-D464-0272-E100-DE0FCD3B95BE}"/>
              </a:ext>
            </a:extLst>
          </p:cNvPr>
          <p:cNvSpPr>
            <a:spLocks noGrp="1"/>
          </p:cNvSpPr>
          <p:nvPr>
            <p:ph type="dt" sz="half" idx="10"/>
          </p:nvPr>
        </p:nvSpPr>
        <p:spPr/>
        <p:txBody>
          <a:bodyPr/>
          <a:lstStyle/>
          <a:p>
            <a:fld id="{176D8FFD-CD2E-467F-A098-C01F0D58B97B}" type="datetime1">
              <a:rPr lang="en-IN" smtClean="0"/>
              <a:t>03-02-2025</a:t>
            </a:fld>
            <a:endParaRPr lang="en-IN"/>
          </a:p>
        </p:txBody>
      </p:sp>
      <p:sp>
        <p:nvSpPr>
          <p:cNvPr id="6" name="Footer Placeholder 5">
            <a:extLst>
              <a:ext uri="{FF2B5EF4-FFF2-40B4-BE49-F238E27FC236}">
                <a16:creationId xmlns="" xmlns:a16="http://schemas.microsoft.com/office/drawing/2014/main" id="{F5352512-1AC9-DF8A-111C-1BE113D393AB}"/>
              </a:ext>
            </a:extLst>
          </p:cNvPr>
          <p:cNvSpPr>
            <a:spLocks noGrp="1"/>
          </p:cNvSpPr>
          <p:nvPr>
            <p:ph type="ftr" sz="quarter" idx="11"/>
          </p:nvPr>
        </p:nvSpPr>
        <p:spPr/>
        <p:txBody>
          <a:bodyPr/>
          <a:lstStyle/>
          <a:p>
            <a:r>
              <a:rPr lang="en-US"/>
              <a:t>Dept. of Computer Science</a:t>
            </a:r>
            <a:endParaRPr lang="en-IN" dirty="0"/>
          </a:p>
        </p:txBody>
      </p:sp>
      <p:sp>
        <p:nvSpPr>
          <p:cNvPr id="7" name="Slide Number Placeholder 6">
            <a:extLst>
              <a:ext uri="{FF2B5EF4-FFF2-40B4-BE49-F238E27FC236}">
                <a16:creationId xmlns="" xmlns:a16="http://schemas.microsoft.com/office/drawing/2014/main" id="{8B216F21-B21B-1D64-DE92-D2A88ABE2854}"/>
              </a:ext>
            </a:extLst>
          </p:cNvPr>
          <p:cNvSpPr>
            <a:spLocks noGrp="1"/>
          </p:cNvSpPr>
          <p:nvPr>
            <p:ph type="sldNum" sz="quarter" idx="12"/>
          </p:nvPr>
        </p:nvSpPr>
        <p:spPr/>
        <p:txBody>
          <a:bodyPr/>
          <a:lstStyle/>
          <a:p>
            <a:fld id="{C413443F-AA25-4B4F-AEAF-68BBC3B2A844}" type="slidenum">
              <a:rPr lang="en-IN" smtClean="0"/>
              <a:t>‹#›</a:t>
            </a:fld>
            <a:endParaRPr lang="en-IN"/>
          </a:p>
        </p:txBody>
      </p:sp>
    </p:spTree>
    <p:extLst>
      <p:ext uri="{BB962C8B-B14F-4D97-AF65-F5344CB8AC3E}">
        <p14:creationId xmlns:p14="http://schemas.microsoft.com/office/powerpoint/2010/main" val="2445873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97C6AD-0653-78C5-5A1C-8420570980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BFD3F771-B113-83F6-3E1A-E5BEA70068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428C3BF9-8B22-681A-7E68-47EADAD085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D373DE9-03DC-D5EB-BE3D-29D977261A1D}"/>
              </a:ext>
            </a:extLst>
          </p:cNvPr>
          <p:cNvSpPr>
            <a:spLocks noGrp="1"/>
          </p:cNvSpPr>
          <p:nvPr>
            <p:ph type="dt" sz="half" idx="10"/>
          </p:nvPr>
        </p:nvSpPr>
        <p:spPr/>
        <p:txBody>
          <a:bodyPr/>
          <a:lstStyle/>
          <a:p>
            <a:fld id="{8C5F336F-B644-4683-96C6-E75A0348246C}" type="datetime1">
              <a:rPr lang="en-IN" smtClean="0"/>
              <a:t>03-02-2025</a:t>
            </a:fld>
            <a:endParaRPr lang="en-IN"/>
          </a:p>
        </p:txBody>
      </p:sp>
      <p:sp>
        <p:nvSpPr>
          <p:cNvPr id="6" name="Footer Placeholder 5">
            <a:extLst>
              <a:ext uri="{FF2B5EF4-FFF2-40B4-BE49-F238E27FC236}">
                <a16:creationId xmlns="" xmlns:a16="http://schemas.microsoft.com/office/drawing/2014/main" id="{1A760783-D5E3-C537-89EE-9BDB3DFB36E0}"/>
              </a:ext>
            </a:extLst>
          </p:cNvPr>
          <p:cNvSpPr>
            <a:spLocks noGrp="1"/>
          </p:cNvSpPr>
          <p:nvPr>
            <p:ph type="ftr" sz="quarter" idx="11"/>
          </p:nvPr>
        </p:nvSpPr>
        <p:spPr/>
        <p:txBody>
          <a:bodyPr/>
          <a:lstStyle/>
          <a:p>
            <a:r>
              <a:rPr lang="en-US"/>
              <a:t>Dept. of Computer Science</a:t>
            </a:r>
            <a:endParaRPr lang="en-IN" dirty="0"/>
          </a:p>
        </p:txBody>
      </p:sp>
      <p:sp>
        <p:nvSpPr>
          <p:cNvPr id="7" name="Slide Number Placeholder 6">
            <a:extLst>
              <a:ext uri="{FF2B5EF4-FFF2-40B4-BE49-F238E27FC236}">
                <a16:creationId xmlns="" xmlns:a16="http://schemas.microsoft.com/office/drawing/2014/main" id="{4F7710A8-9EEA-7F38-3B25-F46D483E3EF4}"/>
              </a:ext>
            </a:extLst>
          </p:cNvPr>
          <p:cNvSpPr>
            <a:spLocks noGrp="1"/>
          </p:cNvSpPr>
          <p:nvPr>
            <p:ph type="sldNum" sz="quarter" idx="12"/>
          </p:nvPr>
        </p:nvSpPr>
        <p:spPr/>
        <p:txBody>
          <a:bodyPr/>
          <a:lstStyle/>
          <a:p>
            <a:fld id="{C413443F-AA25-4B4F-AEAF-68BBC3B2A844}" type="slidenum">
              <a:rPr lang="en-IN" smtClean="0"/>
              <a:t>‹#›</a:t>
            </a:fld>
            <a:endParaRPr lang="en-IN"/>
          </a:p>
        </p:txBody>
      </p:sp>
    </p:spTree>
    <p:extLst>
      <p:ext uri="{BB962C8B-B14F-4D97-AF65-F5344CB8AC3E}">
        <p14:creationId xmlns:p14="http://schemas.microsoft.com/office/powerpoint/2010/main" val="889092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carolineangus.com/simple-backgrounds-10-jpg/"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837473B0-CC2E-450A-ABE3-18F120FF3D39}">
                <a1611:picAttrSrcUrl xmlns="" xmlns:a1611="http://schemas.microsoft.com/office/drawing/2016/11/main" r:id="rId14"/>
              </a:ext>
            </a:extLst>
          </a:blip>
          <a:srcRect/>
          <a:stretch>
            <a:fillRect t="-21000" b="-2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5F7E43A-822E-A619-AA25-D3171FF5C1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19BD3A1D-F0B3-C87F-17C4-2A7E045DC3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0FD13FF1-5D44-2967-977A-34F83F17DD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202981-886A-452A-959E-879290297C37}" type="datetime1">
              <a:rPr lang="en-IN" smtClean="0"/>
              <a:t>03-02-2025</a:t>
            </a:fld>
            <a:endParaRPr lang="en-IN"/>
          </a:p>
        </p:txBody>
      </p:sp>
      <p:sp>
        <p:nvSpPr>
          <p:cNvPr id="5" name="Footer Placeholder 4">
            <a:extLst>
              <a:ext uri="{FF2B5EF4-FFF2-40B4-BE49-F238E27FC236}">
                <a16:creationId xmlns="" xmlns:a16="http://schemas.microsoft.com/office/drawing/2014/main" id="{E9D39520-3E88-C036-FDFA-CE78EC7E66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Dept. of Computer Science</a:t>
            </a:r>
            <a:endParaRPr lang="en-IN" dirty="0"/>
          </a:p>
        </p:txBody>
      </p:sp>
      <p:sp>
        <p:nvSpPr>
          <p:cNvPr id="6" name="Slide Number Placeholder 5">
            <a:extLst>
              <a:ext uri="{FF2B5EF4-FFF2-40B4-BE49-F238E27FC236}">
                <a16:creationId xmlns="" xmlns:a16="http://schemas.microsoft.com/office/drawing/2014/main" id="{033A5B4D-F759-0B68-EC00-AC0B71F91C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13443F-AA25-4B4F-AEAF-68BBC3B2A844}" type="slidenum">
              <a:rPr lang="en-IN" smtClean="0"/>
              <a:t>‹#›</a:t>
            </a:fld>
            <a:endParaRPr lang="en-IN"/>
          </a:p>
        </p:txBody>
      </p:sp>
    </p:spTree>
    <p:extLst>
      <p:ext uri="{BB962C8B-B14F-4D97-AF65-F5344CB8AC3E}">
        <p14:creationId xmlns:p14="http://schemas.microsoft.com/office/powerpoint/2010/main" val="3933514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edhayes.com/iot-sensors-from-embeddable-to-pervasive-part-1" TargetMode="External"/><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youtu.be/5NfKeofbac4"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5.xml"/><Relationship Id="rId7" Type="http://schemas.openxmlformats.org/officeDocument/2006/relationships/image" Target="../media/image1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4.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7.xml"/><Relationship Id="rId7" Type="http://schemas.openxmlformats.org/officeDocument/2006/relationships/image" Target="../media/image17.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4.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4.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4.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4.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4.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4.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4.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 Id="rId4" Type="http://schemas.microsoft.com/office/2007/relationships/hdphoto" Target="../media/hdphoto4.wdp"/></Relationships>
</file>

<file path=ppt/slides/_rels/slide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4.png"/></Relationships>
</file>

<file path=ppt/slides/_rels/slide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 xmlns:a1611="http://schemas.microsoft.com/office/drawing/2016/11/main" r:id="rId3"/>
              </a:ext>
            </a:extLst>
          </a:blip>
          <a:srcRect/>
          <a:stretch>
            <a:fillRect l="-3000" r="-3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2BC9C1AA-E1BD-3BA9-37CB-F8A8720A5EBB}"/>
              </a:ext>
            </a:extLst>
          </p:cNvPr>
          <p:cNvSpPr>
            <a:spLocks noGrp="1"/>
          </p:cNvSpPr>
          <p:nvPr>
            <p:ph type="title"/>
          </p:nvPr>
        </p:nvSpPr>
        <p:spPr>
          <a:xfrm>
            <a:off x="1246763" y="1931279"/>
            <a:ext cx="10515600" cy="1325563"/>
          </a:xfrm>
        </p:spPr>
        <p:txBody>
          <a:bodyPr>
            <a:normAutofit fontScale="90000"/>
          </a:bodyPr>
          <a:lstStyle/>
          <a:p>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Unit -1</a:t>
            </a:r>
            <a:b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5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Internet of Things</a:t>
            </a:r>
            <a:r>
              <a:rPr lang="en-IN" sz="5400" dirty="0"/>
              <a:t/>
            </a:r>
            <a:br>
              <a:rPr lang="en-IN" sz="5400" dirty="0"/>
            </a:br>
            <a:endParaRPr lang="en-IN" sz="88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 xmlns:a16="http://schemas.microsoft.com/office/drawing/2014/main" id="{333E463E-91E9-EE78-114F-379A4ECDAEE1}"/>
              </a:ext>
            </a:extLst>
          </p:cNvPr>
          <p:cNvSpPr>
            <a:spLocks noGrp="1"/>
          </p:cNvSpPr>
          <p:nvPr>
            <p:ph type="ftr" sz="quarter" idx="11"/>
          </p:nvPr>
        </p:nvSpPr>
        <p:spPr/>
        <p:txBody>
          <a:bodyPr/>
          <a:lstStyle/>
          <a:p>
            <a:r>
              <a:rPr lang="en-US"/>
              <a:t>Dept. of Computer Science</a:t>
            </a:r>
            <a:endParaRPr lang="en-IN" dirty="0"/>
          </a:p>
        </p:txBody>
      </p:sp>
      <p:sp>
        <p:nvSpPr>
          <p:cNvPr id="7" name="Slide Number Placeholder 6">
            <a:extLst>
              <a:ext uri="{FF2B5EF4-FFF2-40B4-BE49-F238E27FC236}">
                <a16:creationId xmlns="" xmlns:a16="http://schemas.microsoft.com/office/drawing/2014/main" id="{E0E47967-F254-31E7-AB3A-7E48838708FE}"/>
              </a:ext>
            </a:extLst>
          </p:cNvPr>
          <p:cNvSpPr>
            <a:spLocks noGrp="1"/>
          </p:cNvSpPr>
          <p:nvPr>
            <p:ph type="sldNum" sz="quarter" idx="12"/>
          </p:nvPr>
        </p:nvSpPr>
        <p:spPr/>
        <p:txBody>
          <a:bodyPr/>
          <a:lstStyle/>
          <a:p>
            <a:fld id="{C413443F-AA25-4B4F-AEAF-68BBC3B2A844}" type="slidenum">
              <a:rPr lang="en-IN" smtClean="0"/>
              <a:t>1</a:t>
            </a:fld>
            <a:endParaRPr lang="en-IN"/>
          </a:p>
        </p:txBody>
      </p:sp>
    </p:spTree>
    <p:extLst>
      <p:ext uri="{BB962C8B-B14F-4D97-AF65-F5344CB8AC3E}">
        <p14:creationId xmlns:p14="http://schemas.microsoft.com/office/powerpoint/2010/main" val="3909396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536C68-F674-81C2-B9B7-3CE65D38DB5B}"/>
              </a:ext>
            </a:extLst>
          </p:cNvPr>
          <p:cNvSpPr>
            <a:spLocks noGrp="1"/>
          </p:cNvSpPr>
          <p:nvPr>
            <p:ph type="title"/>
          </p:nvPr>
        </p:nvSpPr>
        <p:spPr/>
        <p:txBody>
          <a:bodyPr/>
          <a:lstStyle/>
          <a:p>
            <a:pPr marL="571500" indent="-57150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Vision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8BE9AB21-AADC-D1D4-5595-6D63A620E16C}"/>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concept  of IoT enables, for example, GPS- based tracking, controlling and monitoring of devices, machine- to- machine(M2M) communication, connected cars, communication between wearable and personal devices and Industry.</a:t>
            </a:r>
          </a:p>
          <a:p>
            <a:r>
              <a:rPr lang="en-IN" dirty="0">
                <a:latin typeface="Times New Roman" panose="02020603050405020304" pitchFamily="18" charset="0"/>
                <a:cs typeface="Times New Roman" panose="02020603050405020304" pitchFamily="18" charset="0"/>
              </a:rPr>
              <a:t>The vision  of IoT can be understood through Examples 1.1 and1.2</a:t>
            </a:r>
          </a:p>
          <a:p>
            <a:r>
              <a:rPr lang="en-IN" dirty="0">
                <a:latin typeface="Times New Roman" panose="02020603050405020304" pitchFamily="18" charset="0"/>
                <a:cs typeface="Times New Roman" panose="02020603050405020304" pitchFamily="18" charset="0"/>
              </a:rPr>
              <a:t>Example 1.1 : Umbrella</a:t>
            </a:r>
          </a:p>
          <a:p>
            <a:r>
              <a:rPr lang="en-IN" dirty="0">
                <a:latin typeface="Times New Roman" panose="02020603050405020304" pitchFamily="18" charset="0"/>
                <a:cs typeface="Times New Roman" panose="02020603050405020304" pitchFamily="18" charset="0"/>
              </a:rPr>
              <a:t>Example 1.2 : Streetlights</a:t>
            </a:r>
          </a:p>
        </p:txBody>
      </p:sp>
      <p:sp>
        <p:nvSpPr>
          <p:cNvPr id="5" name="Slide Number Placeholder 4">
            <a:extLst>
              <a:ext uri="{FF2B5EF4-FFF2-40B4-BE49-F238E27FC236}">
                <a16:creationId xmlns="" xmlns:a16="http://schemas.microsoft.com/office/drawing/2014/main" id="{B7F519B6-9A3B-E868-7719-510098688808}"/>
              </a:ext>
            </a:extLst>
          </p:cNvPr>
          <p:cNvSpPr>
            <a:spLocks noGrp="1"/>
          </p:cNvSpPr>
          <p:nvPr>
            <p:ph type="sldNum" sz="quarter" idx="12"/>
          </p:nvPr>
        </p:nvSpPr>
        <p:spPr/>
        <p:txBody>
          <a:bodyPr/>
          <a:lstStyle/>
          <a:p>
            <a:fld id="{C413443F-AA25-4B4F-AEAF-68BBC3B2A844}" type="slidenum">
              <a:rPr lang="en-IN" smtClean="0"/>
              <a:t>10</a:t>
            </a:fld>
            <a:endParaRPr lang="en-IN"/>
          </a:p>
        </p:txBody>
      </p:sp>
      <p:pic>
        <p:nvPicPr>
          <p:cNvPr id="6" name="Picture 5">
            <a:extLst>
              <a:ext uri="{FF2B5EF4-FFF2-40B4-BE49-F238E27FC236}">
                <a16:creationId xmlns="" xmlns:a16="http://schemas.microsoft.com/office/drawing/2014/main" id="{70C2EC89-5D63-8E74-511B-878E09B73457}"/>
              </a:ext>
            </a:extLst>
          </p:cNvPr>
          <p:cNvPicPr>
            <a:picLocks noChangeAspect="1"/>
          </p:cNvPicPr>
          <p:nvPr/>
        </p:nvPicPr>
        <p:blipFill>
          <a:blip r:embed="rId2"/>
          <a:stretch>
            <a:fillRect/>
          </a:stretch>
        </p:blipFill>
        <p:spPr>
          <a:xfrm>
            <a:off x="10749063" y="31108"/>
            <a:ext cx="1337959" cy="1194578"/>
          </a:xfrm>
          <a:prstGeom prst="rect">
            <a:avLst/>
          </a:prstGeom>
        </p:spPr>
      </p:pic>
      <p:sp>
        <p:nvSpPr>
          <p:cNvPr id="8" name="Footer Placeholder 5">
            <a:extLst>
              <a:ext uri="{FF2B5EF4-FFF2-40B4-BE49-F238E27FC236}">
                <a16:creationId xmlns="" xmlns:a16="http://schemas.microsoft.com/office/drawing/2014/main" id="{FB6B9F2C-A531-4080-AC98-5F17679513B0}"/>
              </a:ext>
            </a:extLst>
          </p:cNvPr>
          <p:cNvSpPr>
            <a:spLocks noGrp="1"/>
          </p:cNvSpPr>
          <p:nvPr>
            <p:ph type="ftr" sz="quarter" idx="11"/>
          </p:nvPr>
        </p:nvSpPr>
        <p:spPr>
          <a:xfrm>
            <a:off x="4038600" y="6356350"/>
            <a:ext cx="4114800" cy="365125"/>
          </a:xfrm>
        </p:spPr>
        <p:txBody>
          <a:bodyPr/>
          <a:lstStyle/>
          <a:p>
            <a:r>
              <a:rPr lang="en-US"/>
              <a:t>Dept. of Computer Science</a:t>
            </a:r>
            <a:endParaRPr lang="en-IN" dirty="0"/>
          </a:p>
        </p:txBody>
      </p:sp>
    </p:spTree>
    <p:extLst>
      <p:ext uri="{BB962C8B-B14F-4D97-AF65-F5344CB8AC3E}">
        <p14:creationId xmlns:p14="http://schemas.microsoft.com/office/powerpoint/2010/main" val="8216067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744688-2B25-4AC4-88EB-810C2906B9D6}"/>
              </a:ext>
            </a:extLst>
          </p:cNvPr>
          <p:cNvSpPr>
            <a:spLocks noGrp="1"/>
          </p:cNvSpPr>
          <p:nvPr>
            <p:ph type="title"/>
          </p:nvPr>
        </p:nvSpPr>
        <p:spPr/>
        <p:txBody>
          <a:bodyPr/>
          <a:lstStyle/>
          <a:p>
            <a:r>
              <a:rPr lang="en-IN" b="1" dirty="0"/>
              <a:t>Secure Data Access</a:t>
            </a:r>
            <a:endParaRPr lang="en-AE" b="1" dirty="0"/>
          </a:p>
        </p:txBody>
      </p:sp>
      <p:sp>
        <p:nvSpPr>
          <p:cNvPr id="3" name="Content Placeholder 2">
            <a:extLst>
              <a:ext uri="{FF2B5EF4-FFF2-40B4-BE49-F238E27FC236}">
                <a16:creationId xmlns="" xmlns:a16="http://schemas.microsoft.com/office/drawing/2014/main" id="{240E80E7-5877-4CF0-A3D1-CEA0D38543DB}"/>
              </a:ext>
            </a:extLst>
          </p:cNvPr>
          <p:cNvSpPr>
            <a:spLocks noGrp="1"/>
          </p:cNvSpPr>
          <p:nvPr>
            <p:ph idx="1"/>
          </p:nvPr>
        </p:nvSpPr>
        <p:spPr/>
        <p:txBody>
          <a:bodyPr>
            <a:normAutofit lnSpcReduction="10000"/>
          </a:bodyPr>
          <a:lstStyle/>
          <a:p>
            <a:r>
              <a:rPr lang="en-US" dirty="0"/>
              <a:t>Access to data needs to be secure. </a:t>
            </a:r>
          </a:p>
          <a:p>
            <a:r>
              <a:rPr lang="en-US" dirty="0"/>
              <a:t>The design ensures the authentication of a request for data and authorization for accessing a response or service. </a:t>
            </a:r>
          </a:p>
          <a:p>
            <a:r>
              <a:rPr lang="en-US" dirty="0"/>
              <a:t>It can also involve tracking and recording requests and responses to ensure accountability in the future</a:t>
            </a:r>
            <a:r>
              <a:rPr lang="en-US" dirty="0" smtClean="0"/>
              <a:t>.</a:t>
            </a:r>
          </a:p>
          <a:p>
            <a:r>
              <a:rPr lang="en-US" dirty="0"/>
              <a:t>In this context, </a:t>
            </a:r>
            <a:r>
              <a:rPr lang="en-US" b="1" dirty="0"/>
              <a:t>accountability</a:t>
            </a:r>
            <a:r>
              <a:rPr lang="en-US" dirty="0"/>
              <a:t> means being able to track and identify who made a request, what was accessed, and when it happened.</a:t>
            </a:r>
          </a:p>
          <a:p>
            <a:r>
              <a:rPr lang="en-US" dirty="0" smtClean="0"/>
              <a:t>End-to-end </a:t>
            </a:r>
            <a:r>
              <a:rPr lang="en-US" dirty="0"/>
              <a:t>security is another aspect while implies using a security protocol at each layer, physical, logical link and transport layers during communication at both ends in a </a:t>
            </a:r>
            <a:r>
              <a:rPr lang="en-IN" dirty="0"/>
              <a:t>network.</a:t>
            </a:r>
            <a:endParaRPr lang="en-AE" dirty="0"/>
          </a:p>
        </p:txBody>
      </p:sp>
      <p:sp>
        <p:nvSpPr>
          <p:cNvPr id="4" name="Footer Placeholder 3">
            <a:extLst>
              <a:ext uri="{FF2B5EF4-FFF2-40B4-BE49-F238E27FC236}">
                <a16:creationId xmlns="" xmlns:a16="http://schemas.microsoft.com/office/drawing/2014/main" id="{76FA5833-B14F-4620-99E2-84B048F68E9E}"/>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0DDFA646-9F6B-4DDE-A8F2-3C96F2261E4D}"/>
              </a:ext>
            </a:extLst>
          </p:cNvPr>
          <p:cNvSpPr>
            <a:spLocks noGrp="1"/>
          </p:cNvSpPr>
          <p:nvPr>
            <p:ph type="sldNum" sz="quarter" idx="12"/>
          </p:nvPr>
        </p:nvSpPr>
        <p:spPr/>
        <p:txBody>
          <a:bodyPr/>
          <a:lstStyle/>
          <a:p>
            <a:fld id="{C413443F-AA25-4B4F-AEAF-68BBC3B2A844}" type="slidenum">
              <a:rPr lang="en-IN" smtClean="0"/>
              <a:t>100</a:t>
            </a:fld>
            <a:endParaRPr lang="en-IN"/>
          </a:p>
        </p:txBody>
      </p:sp>
      <p:pic>
        <p:nvPicPr>
          <p:cNvPr id="6" name="Picture 5">
            <a:extLst>
              <a:ext uri="{FF2B5EF4-FFF2-40B4-BE49-F238E27FC236}">
                <a16:creationId xmlns="" xmlns:a16="http://schemas.microsoft.com/office/drawing/2014/main" id="{F946D814-72BC-7ACA-08A1-BF97BEAC048A}"/>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33720290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AFCD54-2B3A-4332-A36A-F75E6DCDE8CB}"/>
              </a:ext>
            </a:extLst>
          </p:cNvPr>
          <p:cNvSpPr>
            <a:spLocks noGrp="1"/>
          </p:cNvSpPr>
          <p:nvPr>
            <p:ph type="title"/>
          </p:nvPr>
        </p:nvSpPr>
        <p:spPr/>
        <p:txBody>
          <a:bodyPr/>
          <a:lstStyle/>
          <a:p>
            <a:r>
              <a:rPr lang="en-IN" b="1" dirty="0"/>
              <a:t>Data Gathering and Enrichment</a:t>
            </a:r>
            <a:endParaRPr lang="en-AE" b="1" dirty="0"/>
          </a:p>
        </p:txBody>
      </p:sp>
      <p:sp>
        <p:nvSpPr>
          <p:cNvPr id="3" name="Content Placeholder 2">
            <a:extLst>
              <a:ext uri="{FF2B5EF4-FFF2-40B4-BE49-F238E27FC236}">
                <a16:creationId xmlns="" xmlns:a16="http://schemas.microsoft.com/office/drawing/2014/main" id="{ED62B2C9-0F11-407E-86DC-FAAE939A5683}"/>
              </a:ext>
            </a:extLst>
          </p:cNvPr>
          <p:cNvSpPr>
            <a:spLocks noGrp="1"/>
          </p:cNvSpPr>
          <p:nvPr>
            <p:ph idx="1"/>
          </p:nvPr>
        </p:nvSpPr>
        <p:spPr/>
        <p:txBody>
          <a:bodyPr>
            <a:normAutofit lnSpcReduction="10000"/>
          </a:bodyPr>
          <a:lstStyle/>
          <a:p>
            <a:r>
              <a:rPr lang="en-US" dirty="0"/>
              <a:t>IoT/M2M applications involve actions such as data-gathering (acquisition), validation, storage, processing, reminiscence (retention) and analysis.</a:t>
            </a:r>
          </a:p>
          <a:p>
            <a:r>
              <a:rPr lang="en-US" i="1" dirty="0"/>
              <a:t>Data gathering </a:t>
            </a:r>
            <a:r>
              <a:rPr lang="en-US" dirty="0"/>
              <a:t>refers to data acquisition from the devices/devices network. Four modes of </a:t>
            </a:r>
            <a:r>
              <a:rPr lang="en-IN" dirty="0"/>
              <a:t>gathering data are:</a:t>
            </a:r>
          </a:p>
          <a:p>
            <a:pPr marL="971550" lvl="1" indent="-514350">
              <a:buAutoNum type="arabicPeriod"/>
            </a:pPr>
            <a:r>
              <a:rPr lang="en-US" dirty="0"/>
              <a:t>Polling </a:t>
            </a:r>
          </a:p>
          <a:p>
            <a:pPr marL="971550" lvl="1" indent="-514350">
              <a:buAutoNum type="arabicPeriod"/>
            </a:pPr>
            <a:r>
              <a:rPr lang="en-US" dirty="0"/>
              <a:t>Event-based gathering </a:t>
            </a:r>
          </a:p>
          <a:p>
            <a:pPr marL="971550" lvl="1" indent="-514350">
              <a:buAutoNum type="arabicPeriod"/>
            </a:pPr>
            <a:r>
              <a:rPr lang="en-US" dirty="0"/>
              <a:t>Scheduled interval </a:t>
            </a:r>
          </a:p>
          <a:p>
            <a:pPr marL="971550" lvl="1" indent="-514350">
              <a:buAutoNum type="arabicPeriod"/>
            </a:pPr>
            <a:r>
              <a:rPr lang="en-US" dirty="0"/>
              <a:t>Continuous monitoring</a:t>
            </a:r>
          </a:p>
          <a:p>
            <a:r>
              <a:rPr lang="en-US" i="1" dirty="0"/>
              <a:t>Data enrichment </a:t>
            </a:r>
            <a:r>
              <a:rPr lang="en-US" dirty="0"/>
              <a:t>refers to adding value, security and usability of the data.</a:t>
            </a:r>
            <a:endParaRPr lang="en-AE" dirty="0"/>
          </a:p>
        </p:txBody>
      </p:sp>
      <p:sp>
        <p:nvSpPr>
          <p:cNvPr id="4" name="Footer Placeholder 3">
            <a:extLst>
              <a:ext uri="{FF2B5EF4-FFF2-40B4-BE49-F238E27FC236}">
                <a16:creationId xmlns="" xmlns:a16="http://schemas.microsoft.com/office/drawing/2014/main" id="{CDE6B797-FE34-4DD1-9567-7523A7CCE283}"/>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1044E051-9B79-4FCC-942D-1D6DBD200CD3}"/>
              </a:ext>
            </a:extLst>
          </p:cNvPr>
          <p:cNvSpPr>
            <a:spLocks noGrp="1"/>
          </p:cNvSpPr>
          <p:nvPr>
            <p:ph type="sldNum" sz="quarter" idx="12"/>
          </p:nvPr>
        </p:nvSpPr>
        <p:spPr/>
        <p:txBody>
          <a:bodyPr/>
          <a:lstStyle/>
          <a:p>
            <a:fld id="{C413443F-AA25-4B4F-AEAF-68BBC3B2A844}" type="slidenum">
              <a:rPr lang="en-IN" smtClean="0"/>
              <a:t>101</a:t>
            </a:fld>
            <a:endParaRPr lang="en-IN"/>
          </a:p>
        </p:txBody>
      </p:sp>
      <p:pic>
        <p:nvPicPr>
          <p:cNvPr id="6" name="Picture 5">
            <a:extLst>
              <a:ext uri="{FF2B5EF4-FFF2-40B4-BE49-F238E27FC236}">
                <a16:creationId xmlns="" xmlns:a16="http://schemas.microsoft.com/office/drawing/2014/main" id="{74054DCD-D597-4A07-71B2-A29ACAC588FB}"/>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18628062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AFCD54-2B3A-4332-A36A-F75E6DCDE8CB}"/>
              </a:ext>
            </a:extLst>
          </p:cNvPr>
          <p:cNvSpPr>
            <a:spLocks noGrp="1"/>
          </p:cNvSpPr>
          <p:nvPr>
            <p:ph type="title"/>
          </p:nvPr>
        </p:nvSpPr>
        <p:spPr/>
        <p:txBody>
          <a:bodyPr/>
          <a:lstStyle/>
          <a:p>
            <a:r>
              <a:rPr lang="en-IN" b="1" dirty="0"/>
              <a:t>Data Gathering and Enrichment</a:t>
            </a:r>
            <a:endParaRPr lang="en-AE" b="1" dirty="0"/>
          </a:p>
        </p:txBody>
      </p:sp>
      <p:sp>
        <p:nvSpPr>
          <p:cNvPr id="3" name="Content Placeholder 2">
            <a:extLst>
              <a:ext uri="{FF2B5EF4-FFF2-40B4-BE49-F238E27FC236}">
                <a16:creationId xmlns="" xmlns:a16="http://schemas.microsoft.com/office/drawing/2014/main" id="{ED62B2C9-0F11-407E-86DC-FAAE939A5683}"/>
              </a:ext>
            </a:extLst>
          </p:cNvPr>
          <p:cNvSpPr>
            <a:spLocks noGrp="1"/>
          </p:cNvSpPr>
          <p:nvPr>
            <p:ph idx="1"/>
          </p:nvPr>
        </p:nvSpPr>
        <p:spPr/>
        <p:txBody>
          <a:bodyPr>
            <a:normAutofit fontScale="92500" lnSpcReduction="20000"/>
          </a:bodyPr>
          <a:lstStyle/>
          <a:p>
            <a:pPr marL="514350" indent="-514350">
              <a:buAutoNum type="arabicPeriod"/>
            </a:pPr>
            <a:r>
              <a:rPr lang="en-US" dirty="0"/>
              <a:t>Polling refers to the data </a:t>
            </a:r>
            <a:r>
              <a:rPr lang="en-US" dirty="0" smtClean="0"/>
              <a:t>taken from </a:t>
            </a:r>
            <a:r>
              <a:rPr lang="en-US" dirty="0"/>
              <a:t>a device by addressing the device; for example, </a:t>
            </a:r>
            <a:r>
              <a:rPr lang="en-IN" dirty="0"/>
              <a:t>waste container filling information in a waste management </a:t>
            </a:r>
            <a:r>
              <a:rPr lang="en-IN" dirty="0" smtClean="0"/>
              <a:t>system.</a:t>
            </a:r>
          </a:p>
          <a:p>
            <a:pPr marL="514350" indent="-514350">
              <a:buAutoNum type="arabicPeriod"/>
            </a:pPr>
            <a:r>
              <a:rPr lang="en-US" dirty="0" smtClean="0"/>
              <a:t>Event-based </a:t>
            </a:r>
            <a:r>
              <a:rPr lang="en-US" dirty="0"/>
              <a:t>gathering refers to the data </a:t>
            </a:r>
            <a:r>
              <a:rPr lang="en-US" dirty="0" smtClean="0"/>
              <a:t>taken from </a:t>
            </a:r>
            <a:r>
              <a:rPr lang="en-US" dirty="0"/>
              <a:t>the device on an event; for example, when the device reaches near an access point or a card reaches near the card reader or an initial data exchange for the setup of </a:t>
            </a:r>
            <a:r>
              <a:rPr lang="en-US" dirty="0" smtClean="0"/>
              <a:t>peer-to-peer.</a:t>
            </a:r>
          </a:p>
          <a:p>
            <a:pPr marL="514350" indent="-514350">
              <a:buAutoNum type="arabicPeriod"/>
            </a:pPr>
            <a:r>
              <a:rPr lang="en-US" dirty="0" smtClean="0"/>
              <a:t>Scheduled </a:t>
            </a:r>
            <a:r>
              <a:rPr lang="en-US" dirty="0"/>
              <a:t>interval refers to the data </a:t>
            </a:r>
            <a:r>
              <a:rPr lang="en-US" dirty="0" smtClean="0"/>
              <a:t>taken from </a:t>
            </a:r>
            <a:r>
              <a:rPr lang="en-US" dirty="0"/>
              <a:t>a device at select intervals; for example, Imagine a weather station using a temperature sensor to record the temperature every 30 </a:t>
            </a:r>
            <a:r>
              <a:rPr lang="en-US" dirty="0" smtClean="0"/>
              <a:t>minutes.</a:t>
            </a:r>
          </a:p>
          <a:p>
            <a:pPr marL="514350" indent="-514350">
              <a:buAutoNum type="arabicPeriod"/>
            </a:pPr>
            <a:r>
              <a:rPr lang="en-US" dirty="0" smtClean="0"/>
              <a:t>Continuous </a:t>
            </a:r>
            <a:r>
              <a:rPr lang="en-US" dirty="0"/>
              <a:t>monitoring refers to the data </a:t>
            </a:r>
            <a:r>
              <a:rPr lang="en-US" dirty="0" smtClean="0"/>
              <a:t>taken from </a:t>
            </a:r>
            <a:r>
              <a:rPr lang="en-US" dirty="0"/>
              <a:t>a device continuously; for example, data for traffic presence in a particular street ambient light condition in </a:t>
            </a:r>
            <a:r>
              <a:rPr lang="en-IN" dirty="0"/>
              <a:t>Internet of streetlights</a:t>
            </a:r>
            <a:endParaRPr lang="en-AE" dirty="0"/>
          </a:p>
        </p:txBody>
      </p:sp>
      <p:sp>
        <p:nvSpPr>
          <p:cNvPr id="4" name="Footer Placeholder 3">
            <a:extLst>
              <a:ext uri="{FF2B5EF4-FFF2-40B4-BE49-F238E27FC236}">
                <a16:creationId xmlns="" xmlns:a16="http://schemas.microsoft.com/office/drawing/2014/main" id="{CDE6B797-FE34-4DD1-9567-7523A7CCE283}"/>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1044E051-9B79-4FCC-942D-1D6DBD200CD3}"/>
              </a:ext>
            </a:extLst>
          </p:cNvPr>
          <p:cNvSpPr>
            <a:spLocks noGrp="1"/>
          </p:cNvSpPr>
          <p:nvPr>
            <p:ph type="sldNum" sz="quarter" idx="12"/>
          </p:nvPr>
        </p:nvSpPr>
        <p:spPr/>
        <p:txBody>
          <a:bodyPr/>
          <a:lstStyle/>
          <a:p>
            <a:fld id="{C413443F-AA25-4B4F-AEAF-68BBC3B2A844}" type="slidenum">
              <a:rPr lang="en-IN" smtClean="0"/>
              <a:t>102</a:t>
            </a:fld>
            <a:endParaRPr lang="en-IN"/>
          </a:p>
        </p:txBody>
      </p:sp>
      <p:pic>
        <p:nvPicPr>
          <p:cNvPr id="6" name="Picture 5">
            <a:extLst>
              <a:ext uri="{FF2B5EF4-FFF2-40B4-BE49-F238E27FC236}">
                <a16:creationId xmlns="" xmlns:a16="http://schemas.microsoft.com/office/drawing/2014/main" id="{3602F4C3-88AB-22B6-7E9C-C94A7314274E}"/>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23994181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702A1C-CB24-4178-91AD-E9449D0CBCAC}"/>
              </a:ext>
            </a:extLst>
          </p:cNvPr>
          <p:cNvSpPr>
            <a:spLocks noGrp="1"/>
          </p:cNvSpPr>
          <p:nvPr>
            <p:ph type="title"/>
          </p:nvPr>
        </p:nvSpPr>
        <p:spPr/>
        <p:txBody>
          <a:bodyPr/>
          <a:lstStyle/>
          <a:p>
            <a:r>
              <a:rPr lang="en-IN" b="1" dirty="0"/>
              <a:t>Data Dissemination</a:t>
            </a:r>
            <a:endParaRPr lang="en-AE" b="1" dirty="0"/>
          </a:p>
        </p:txBody>
      </p:sp>
      <p:sp>
        <p:nvSpPr>
          <p:cNvPr id="3" name="Content Placeholder 2">
            <a:extLst>
              <a:ext uri="{FF2B5EF4-FFF2-40B4-BE49-F238E27FC236}">
                <a16:creationId xmlns="" xmlns:a16="http://schemas.microsoft.com/office/drawing/2014/main" id="{FDAD961F-BE03-4AE2-8DA7-28B5A5440EDB}"/>
              </a:ext>
            </a:extLst>
          </p:cNvPr>
          <p:cNvSpPr>
            <a:spLocks noGrp="1"/>
          </p:cNvSpPr>
          <p:nvPr>
            <p:ph idx="1"/>
          </p:nvPr>
        </p:nvSpPr>
        <p:spPr/>
        <p:txBody>
          <a:bodyPr>
            <a:normAutofit fontScale="92500" lnSpcReduction="10000"/>
          </a:bodyPr>
          <a:lstStyle/>
          <a:p>
            <a:pPr marL="0" indent="0">
              <a:buNone/>
            </a:pPr>
            <a:r>
              <a:rPr lang="en-US" dirty="0"/>
              <a:t>Consider the following three steps for data enrichment before the data disseminates to the network as aggregation, compaction and fusion.</a:t>
            </a:r>
          </a:p>
          <a:p>
            <a:r>
              <a:rPr lang="en-US" i="1" dirty="0"/>
              <a:t>Aggregation</a:t>
            </a:r>
            <a:r>
              <a:rPr lang="en-US" dirty="0"/>
              <a:t> refers to the process of joining together present and previously received data frames after removing redundant or duplicate data.</a:t>
            </a:r>
          </a:p>
          <a:p>
            <a:r>
              <a:rPr lang="en-US" i="1" dirty="0"/>
              <a:t>Compaction</a:t>
            </a:r>
            <a:r>
              <a:rPr lang="en-US" dirty="0"/>
              <a:t> means making information short without changing the meaning or context; for example, transmitting only the incremental data so that the information sent is short.</a:t>
            </a:r>
          </a:p>
          <a:p>
            <a:r>
              <a:rPr lang="en-US" i="1" dirty="0"/>
              <a:t>Fusion</a:t>
            </a:r>
            <a:r>
              <a:rPr lang="en-US" dirty="0"/>
              <a:t> means formatting the information received in parts through various data frames and several types of data (or data from several sources), removing redundancy in the received data and presenting the formatted information created from the information parts.</a:t>
            </a:r>
          </a:p>
        </p:txBody>
      </p:sp>
      <p:sp>
        <p:nvSpPr>
          <p:cNvPr id="4" name="Footer Placeholder 3">
            <a:extLst>
              <a:ext uri="{FF2B5EF4-FFF2-40B4-BE49-F238E27FC236}">
                <a16:creationId xmlns="" xmlns:a16="http://schemas.microsoft.com/office/drawing/2014/main" id="{9E670AF0-E2B3-4D26-99F3-C96CF493BA82}"/>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7CCED327-09BF-4C48-9F52-8386C9961708}"/>
              </a:ext>
            </a:extLst>
          </p:cNvPr>
          <p:cNvSpPr>
            <a:spLocks noGrp="1"/>
          </p:cNvSpPr>
          <p:nvPr>
            <p:ph type="sldNum" sz="quarter" idx="12"/>
          </p:nvPr>
        </p:nvSpPr>
        <p:spPr/>
        <p:txBody>
          <a:bodyPr/>
          <a:lstStyle/>
          <a:p>
            <a:fld id="{C413443F-AA25-4B4F-AEAF-68BBC3B2A844}" type="slidenum">
              <a:rPr lang="en-IN" smtClean="0"/>
              <a:t>103</a:t>
            </a:fld>
            <a:endParaRPr lang="en-IN"/>
          </a:p>
        </p:txBody>
      </p:sp>
      <p:pic>
        <p:nvPicPr>
          <p:cNvPr id="6" name="Picture 5">
            <a:extLst>
              <a:ext uri="{FF2B5EF4-FFF2-40B4-BE49-F238E27FC236}">
                <a16:creationId xmlns="" xmlns:a16="http://schemas.microsoft.com/office/drawing/2014/main" id="{2FCEE6B3-DBD2-D96C-0D4A-D44CF05B9635}"/>
              </a:ext>
            </a:extLst>
          </p:cNvPr>
          <p:cNvPicPr>
            <a:picLocks noChangeAspect="1"/>
          </p:cNvPicPr>
          <p:nvPr/>
        </p:nvPicPr>
        <p:blipFill>
          <a:blip r:embed="rId2"/>
          <a:stretch>
            <a:fillRect/>
          </a:stretch>
        </p:blipFill>
        <p:spPr>
          <a:xfrm>
            <a:off x="10955468" y="31108"/>
            <a:ext cx="1131554" cy="1010292"/>
          </a:xfrm>
          <a:prstGeom prst="rect">
            <a:avLst/>
          </a:prstGeom>
        </p:spPr>
      </p:pic>
      <p:pic>
        <p:nvPicPr>
          <p:cNvPr id="7" name="Picture 6">
            <a:extLst>
              <a:ext uri="{FF2B5EF4-FFF2-40B4-BE49-F238E27FC236}">
                <a16:creationId xmlns="" xmlns:a16="http://schemas.microsoft.com/office/drawing/2014/main" id="{3C0FCD05-C8E0-8F67-639A-28D0C539A54B}"/>
              </a:ext>
            </a:extLst>
          </p:cNvPr>
          <p:cNvPicPr>
            <a:picLocks noChangeAspect="1"/>
          </p:cNvPicPr>
          <p:nvPr/>
        </p:nvPicPr>
        <p:blipFill>
          <a:blip r:embed="rId2"/>
          <a:stretch>
            <a:fillRect/>
          </a:stretch>
        </p:blipFill>
        <p:spPr>
          <a:xfrm>
            <a:off x="11107868" y="183508"/>
            <a:ext cx="1131554" cy="1010292"/>
          </a:xfrm>
          <a:prstGeom prst="rect">
            <a:avLst/>
          </a:prstGeom>
        </p:spPr>
      </p:pic>
    </p:spTree>
    <p:extLst>
      <p:ext uri="{BB962C8B-B14F-4D97-AF65-F5344CB8AC3E}">
        <p14:creationId xmlns:p14="http://schemas.microsoft.com/office/powerpoint/2010/main" val="18636902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A6717E-E43D-412C-BE52-BB7E4DEA96B8}"/>
              </a:ext>
            </a:extLst>
          </p:cNvPr>
          <p:cNvSpPr>
            <a:spLocks noGrp="1"/>
          </p:cNvSpPr>
          <p:nvPr>
            <p:ph type="title"/>
          </p:nvPr>
        </p:nvSpPr>
        <p:spPr/>
        <p:txBody>
          <a:bodyPr/>
          <a:lstStyle/>
          <a:p>
            <a:r>
              <a:rPr lang="en-US" b="1" dirty="0"/>
              <a:t>Energy Dissipation in Data Dissemination</a:t>
            </a:r>
            <a:endParaRPr lang="en-AE" b="1" dirty="0"/>
          </a:p>
        </p:txBody>
      </p:sp>
      <p:sp>
        <p:nvSpPr>
          <p:cNvPr id="3" name="Content Placeholder 2">
            <a:extLst>
              <a:ext uri="{FF2B5EF4-FFF2-40B4-BE49-F238E27FC236}">
                <a16:creationId xmlns="" xmlns:a16="http://schemas.microsoft.com/office/drawing/2014/main" id="{A10940ED-F1A6-46C1-B9C6-FCAECC396712}"/>
              </a:ext>
            </a:extLst>
          </p:cNvPr>
          <p:cNvSpPr>
            <a:spLocks noGrp="1"/>
          </p:cNvSpPr>
          <p:nvPr>
            <p:ph idx="1"/>
          </p:nvPr>
        </p:nvSpPr>
        <p:spPr/>
        <p:txBody>
          <a:bodyPr>
            <a:normAutofit fontScale="92500" lnSpcReduction="10000"/>
          </a:bodyPr>
          <a:lstStyle/>
          <a:p>
            <a:r>
              <a:rPr lang="en-US" dirty="0"/>
              <a:t>Energy consumption for data dissemination is an important consideration in many devices in WPANs and in wireless sensor nodes (WSNs). This is due to limited battery life. </a:t>
            </a:r>
          </a:p>
          <a:p>
            <a:r>
              <a:rPr lang="en-US" dirty="0"/>
              <a:t>Energy is consumed when performing computations and transmissions. </a:t>
            </a:r>
          </a:p>
          <a:p>
            <a:r>
              <a:rPr lang="en-US" dirty="0"/>
              <a:t>Higher the data rate, the greater will be the energy consumed. </a:t>
            </a:r>
          </a:p>
          <a:p>
            <a:r>
              <a:rPr lang="en-US" dirty="0"/>
              <a:t>Higher is RF used, the greater will be the energy consumed. </a:t>
            </a:r>
          </a:p>
          <a:p>
            <a:r>
              <a:rPr lang="en-US" dirty="0"/>
              <a:t>Higher the gathering interval, the lower will be the energy consumed.</a:t>
            </a:r>
          </a:p>
          <a:p>
            <a:r>
              <a:rPr lang="en-US" dirty="0"/>
              <a:t>Energy efficient computations can be done by using concepts of data aggregation, compaction and fusion. </a:t>
            </a:r>
          </a:p>
          <a:p>
            <a:r>
              <a:rPr lang="en-US" dirty="0"/>
              <a:t>Lesser the data bytes communication, greater the acquisition intervals, and lower the data rate for data transfer, lesser the energy dissipation.</a:t>
            </a:r>
            <a:endParaRPr lang="en-AE" dirty="0"/>
          </a:p>
        </p:txBody>
      </p:sp>
      <p:sp>
        <p:nvSpPr>
          <p:cNvPr id="4" name="Footer Placeholder 3">
            <a:extLst>
              <a:ext uri="{FF2B5EF4-FFF2-40B4-BE49-F238E27FC236}">
                <a16:creationId xmlns="" xmlns:a16="http://schemas.microsoft.com/office/drawing/2014/main" id="{BA24DDDC-3ECE-451D-9D11-B6AD7B505F43}"/>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6C3DE23B-D7A7-4AF8-BC21-AFEDD1744133}"/>
              </a:ext>
            </a:extLst>
          </p:cNvPr>
          <p:cNvSpPr>
            <a:spLocks noGrp="1"/>
          </p:cNvSpPr>
          <p:nvPr>
            <p:ph type="sldNum" sz="quarter" idx="12"/>
          </p:nvPr>
        </p:nvSpPr>
        <p:spPr/>
        <p:txBody>
          <a:bodyPr/>
          <a:lstStyle/>
          <a:p>
            <a:fld id="{C413443F-AA25-4B4F-AEAF-68BBC3B2A844}" type="slidenum">
              <a:rPr lang="en-IN" smtClean="0"/>
              <a:t>104</a:t>
            </a:fld>
            <a:endParaRPr lang="en-IN"/>
          </a:p>
        </p:txBody>
      </p:sp>
      <p:pic>
        <p:nvPicPr>
          <p:cNvPr id="6" name="Picture 5">
            <a:extLst>
              <a:ext uri="{FF2B5EF4-FFF2-40B4-BE49-F238E27FC236}">
                <a16:creationId xmlns="" xmlns:a16="http://schemas.microsoft.com/office/drawing/2014/main" id="{F8ADF90D-895E-1E59-A0C0-0D69EDB876AE}"/>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29164642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B57E86-6FFF-4F4C-B8C0-46C7F029A05B}"/>
              </a:ext>
            </a:extLst>
          </p:cNvPr>
          <p:cNvSpPr>
            <a:spLocks noGrp="1"/>
          </p:cNvSpPr>
          <p:nvPr>
            <p:ph type="title"/>
          </p:nvPr>
        </p:nvSpPr>
        <p:spPr/>
        <p:txBody>
          <a:bodyPr/>
          <a:lstStyle/>
          <a:p>
            <a:r>
              <a:rPr lang="en-US" b="1" dirty="0"/>
              <a:t>Data Source and Data Destination</a:t>
            </a:r>
            <a:endParaRPr lang="en-AE" b="1" dirty="0"/>
          </a:p>
        </p:txBody>
      </p:sp>
      <p:sp>
        <p:nvSpPr>
          <p:cNvPr id="3" name="Content Placeholder 2">
            <a:extLst>
              <a:ext uri="{FF2B5EF4-FFF2-40B4-BE49-F238E27FC236}">
                <a16:creationId xmlns="" xmlns:a16="http://schemas.microsoft.com/office/drawing/2014/main" id="{F2578D09-DF50-46E9-9DA0-3A40E0EAD4E7}"/>
              </a:ext>
            </a:extLst>
          </p:cNvPr>
          <p:cNvSpPr>
            <a:spLocks noGrp="1"/>
          </p:cNvSpPr>
          <p:nvPr>
            <p:ph idx="1"/>
          </p:nvPr>
        </p:nvSpPr>
        <p:spPr/>
        <p:txBody>
          <a:bodyPr>
            <a:normAutofit/>
          </a:bodyPr>
          <a:lstStyle/>
          <a:p>
            <a:r>
              <a:rPr lang="en-US" dirty="0"/>
              <a:t>ID: Each device and each device resource is assigned an ID for specifying the data of source and a separate ID for data destination.</a:t>
            </a:r>
          </a:p>
          <a:p>
            <a:endParaRPr lang="en-US" dirty="0"/>
          </a:p>
          <a:p>
            <a:r>
              <a:rPr lang="en-US" dirty="0"/>
              <a:t>Address: Header fields add the destination address (for example, 48-bit MAC address at Link layer, 32-bit IPv4 address at IP network and 128-bit IPv6 address at IPv6 network) and may also add the port (for example, port 80 for HTTP application).</a:t>
            </a:r>
          </a:p>
        </p:txBody>
      </p:sp>
      <p:sp>
        <p:nvSpPr>
          <p:cNvPr id="4" name="Footer Placeholder 3">
            <a:extLst>
              <a:ext uri="{FF2B5EF4-FFF2-40B4-BE49-F238E27FC236}">
                <a16:creationId xmlns="" xmlns:a16="http://schemas.microsoft.com/office/drawing/2014/main" id="{47BE425F-5A91-45B4-AB1F-58DC3D924299}"/>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1FABCC14-504E-4F9F-BF9B-EAE1131CBA62}"/>
              </a:ext>
            </a:extLst>
          </p:cNvPr>
          <p:cNvSpPr>
            <a:spLocks noGrp="1"/>
          </p:cNvSpPr>
          <p:nvPr>
            <p:ph type="sldNum" sz="quarter" idx="12"/>
          </p:nvPr>
        </p:nvSpPr>
        <p:spPr/>
        <p:txBody>
          <a:bodyPr/>
          <a:lstStyle/>
          <a:p>
            <a:fld id="{C413443F-AA25-4B4F-AEAF-68BBC3B2A844}" type="slidenum">
              <a:rPr lang="en-IN" smtClean="0"/>
              <a:t>105</a:t>
            </a:fld>
            <a:endParaRPr lang="en-IN"/>
          </a:p>
        </p:txBody>
      </p:sp>
      <p:pic>
        <p:nvPicPr>
          <p:cNvPr id="6" name="Picture 5">
            <a:extLst>
              <a:ext uri="{FF2B5EF4-FFF2-40B4-BE49-F238E27FC236}">
                <a16:creationId xmlns="" xmlns:a16="http://schemas.microsoft.com/office/drawing/2014/main" id="{0C3EEFED-30BA-1090-D590-F2E976475DD6}"/>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42871571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282170-25EB-43E5-ADC8-BB5A5C328882}"/>
              </a:ext>
            </a:extLst>
          </p:cNvPr>
          <p:cNvSpPr>
            <a:spLocks noGrp="1"/>
          </p:cNvSpPr>
          <p:nvPr>
            <p:ph type="title"/>
          </p:nvPr>
        </p:nvSpPr>
        <p:spPr/>
        <p:txBody>
          <a:bodyPr/>
          <a:lstStyle/>
          <a:p>
            <a:r>
              <a:rPr lang="en-US" b="1" dirty="0"/>
              <a:t>Data Characteristics, Formats and Structures</a:t>
            </a:r>
            <a:endParaRPr lang="en-AE" b="1" dirty="0"/>
          </a:p>
        </p:txBody>
      </p:sp>
      <p:sp>
        <p:nvSpPr>
          <p:cNvPr id="3" name="Content Placeholder 2">
            <a:extLst>
              <a:ext uri="{FF2B5EF4-FFF2-40B4-BE49-F238E27FC236}">
                <a16:creationId xmlns="" xmlns:a16="http://schemas.microsoft.com/office/drawing/2014/main" id="{83B949C0-2351-4C3C-911B-F31784C6D43C}"/>
              </a:ext>
            </a:extLst>
          </p:cNvPr>
          <p:cNvSpPr>
            <a:spLocks noGrp="1"/>
          </p:cNvSpPr>
          <p:nvPr>
            <p:ph idx="1"/>
          </p:nvPr>
        </p:nvSpPr>
        <p:spPr/>
        <p:txBody>
          <a:bodyPr>
            <a:normAutofit fontScale="77500" lnSpcReduction="20000"/>
          </a:bodyPr>
          <a:lstStyle/>
          <a:p>
            <a:r>
              <a:rPr lang="en-US" b="1" dirty="0"/>
              <a:t>Data characteristics </a:t>
            </a:r>
            <a:r>
              <a:rPr lang="en-US" dirty="0"/>
              <a:t>can be in terms of:</a:t>
            </a:r>
          </a:p>
          <a:p>
            <a:pPr lvl="1"/>
            <a:r>
              <a:rPr lang="en-US" dirty="0"/>
              <a:t>temporal data (dependent on the time), </a:t>
            </a:r>
          </a:p>
          <a:p>
            <a:pPr lvl="1"/>
            <a:r>
              <a:rPr lang="en-US" dirty="0"/>
              <a:t>Spatial data (dependent on location), </a:t>
            </a:r>
          </a:p>
          <a:p>
            <a:pPr lvl="1"/>
            <a:r>
              <a:rPr lang="en-US" dirty="0"/>
              <a:t>real-time data (generated continuously and acquired continuously at the same pace),</a:t>
            </a:r>
          </a:p>
          <a:p>
            <a:pPr lvl="1"/>
            <a:r>
              <a:rPr lang="en-US" dirty="0"/>
              <a:t>real-world data (from physical world for example, traffic or streetlight, ambient condition)</a:t>
            </a:r>
          </a:p>
          <a:p>
            <a:pPr lvl="1"/>
            <a:r>
              <a:rPr lang="en-US" dirty="0"/>
              <a:t>proprietary data (copy right data reserved for distribution to </a:t>
            </a:r>
            <a:r>
              <a:rPr lang="en-US" dirty="0" err="1"/>
              <a:t>authorised</a:t>
            </a:r>
            <a:r>
              <a:rPr lang="en-US" dirty="0"/>
              <a:t> enterprises) and</a:t>
            </a:r>
          </a:p>
          <a:p>
            <a:pPr lvl="1"/>
            <a:r>
              <a:rPr lang="en-US" dirty="0"/>
              <a:t>big data (unstructured voluminous data)</a:t>
            </a:r>
          </a:p>
          <a:p>
            <a:pPr lvl="1"/>
            <a:endParaRPr lang="en-US" dirty="0"/>
          </a:p>
          <a:p>
            <a:r>
              <a:rPr lang="en-US" dirty="0"/>
              <a:t>Data received from the devices, </a:t>
            </a:r>
            <a:r>
              <a:rPr lang="en-US" b="1" dirty="0"/>
              <a:t>formats</a:t>
            </a:r>
            <a:r>
              <a:rPr lang="en-US" dirty="0"/>
              <a:t> before transmission onto Internet. The format can be in XML, etc. A file can be </a:t>
            </a:r>
            <a:r>
              <a:rPr lang="en-IN" dirty="0"/>
              <a:t>MIME (Multipurpose Internet Mail Extensions</a:t>
            </a:r>
            <a:r>
              <a:rPr lang="en-US" dirty="0"/>
              <a:t>) type for Internet. MIME allows email messages to include various types of content beyond plain text, making it versatile for multimedia communication.</a:t>
            </a:r>
          </a:p>
          <a:p>
            <a:endParaRPr lang="en-US" dirty="0"/>
          </a:p>
          <a:p>
            <a:r>
              <a:rPr lang="en-US" b="1" dirty="0"/>
              <a:t>Structure</a:t>
            </a:r>
            <a:r>
              <a:rPr lang="en-US" dirty="0"/>
              <a:t> implies the ways for arranging the data bytes in sequences with size limit defined by the Protocol Data Unit (PDU) for that layer.</a:t>
            </a:r>
            <a:endParaRPr lang="en-AE" dirty="0"/>
          </a:p>
        </p:txBody>
      </p:sp>
      <p:sp>
        <p:nvSpPr>
          <p:cNvPr id="4" name="Footer Placeholder 3">
            <a:extLst>
              <a:ext uri="{FF2B5EF4-FFF2-40B4-BE49-F238E27FC236}">
                <a16:creationId xmlns="" xmlns:a16="http://schemas.microsoft.com/office/drawing/2014/main" id="{9FBC155C-0F9A-45F2-B828-4262846CD454}"/>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472D7CA7-D7E6-4625-86CF-90E9B901363B}"/>
              </a:ext>
            </a:extLst>
          </p:cNvPr>
          <p:cNvSpPr>
            <a:spLocks noGrp="1"/>
          </p:cNvSpPr>
          <p:nvPr>
            <p:ph type="sldNum" sz="quarter" idx="12"/>
          </p:nvPr>
        </p:nvSpPr>
        <p:spPr/>
        <p:txBody>
          <a:bodyPr/>
          <a:lstStyle/>
          <a:p>
            <a:fld id="{C413443F-AA25-4B4F-AEAF-68BBC3B2A844}" type="slidenum">
              <a:rPr lang="en-IN" smtClean="0"/>
              <a:t>106</a:t>
            </a:fld>
            <a:endParaRPr lang="en-IN" dirty="0"/>
          </a:p>
        </p:txBody>
      </p:sp>
      <p:pic>
        <p:nvPicPr>
          <p:cNvPr id="6" name="Picture 5">
            <a:extLst>
              <a:ext uri="{FF2B5EF4-FFF2-40B4-BE49-F238E27FC236}">
                <a16:creationId xmlns="" xmlns:a16="http://schemas.microsoft.com/office/drawing/2014/main" id="{17855C96-B2DC-EA2A-5F21-8812ABA6E8EE}"/>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41369632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4D82A5-3751-4E34-BC8D-E17FBA9DF120}"/>
              </a:ext>
            </a:extLst>
          </p:cNvPr>
          <p:cNvSpPr>
            <a:spLocks noGrp="1"/>
          </p:cNvSpPr>
          <p:nvPr>
            <p:ph type="title"/>
          </p:nvPr>
        </p:nvSpPr>
        <p:spPr/>
        <p:txBody>
          <a:bodyPr/>
          <a:lstStyle/>
          <a:p>
            <a:r>
              <a:rPr lang="en-IN" b="1" dirty="0"/>
              <a:t>2.4.2 Device-management Gateway</a:t>
            </a:r>
            <a:endParaRPr lang="en-AE" b="1" dirty="0"/>
          </a:p>
        </p:txBody>
      </p:sp>
      <p:sp>
        <p:nvSpPr>
          <p:cNvPr id="3" name="Content Placeholder 2">
            <a:extLst>
              <a:ext uri="{FF2B5EF4-FFF2-40B4-BE49-F238E27FC236}">
                <a16:creationId xmlns="" xmlns:a16="http://schemas.microsoft.com/office/drawing/2014/main" id="{BB0867F2-DEED-4FBF-B766-B090E0FF0D71}"/>
              </a:ext>
            </a:extLst>
          </p:cNvPr>
          <p:cNvSpPr>
            <a:spLocks noGrp="1"/>
          </p:cNvSpPr>
          <p:nvPr>
            <p:ph idx="1"/>
          </p:nvPr>
        </p:nvSpPr>
        <p:spPr/>
        <p:txBody>
          <a:bodyPr/>
          <a:lstStyle/>
          <a:p>
            <a:r>
              <a:rPr lang="en-US" dirty="0"/>
              <a:t>Device Management (DM) means provisioning for the device ID or address which is distinct from other resources, device activating, configuring (managing device parameters and settings), registering, deregistering, attaching and detaching.</a:t>
            </a:r>
            <a:endParaRPr lang="en-AE" dirty="0"/>
          </a:p>
        </p:txBody>
      </p:sp>
      <p:sp>
        <p:nvSpPr>
          <p:cNvPr id="4" name="Footer Placeholder 3">
            <a:extLst>
              <a:ext uri="{FF2B5EF4-FFF2-40B4-BE49-F238E27FC236}">
                <a16:creationId xmlns="" xmlns:a16="http://schemas.microsoft.com/office/drawing/2014/main" id="{82856856-6ACC-42E2-9B5F-A2748673243C}"/>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414F0101-A49A-456F-8A3B-BABEBFB0FFA0}"/>
              </a:ext>
            </a:extLst>
          </p:cNvPr>
          <p:cNvSpPr>
            <a:spLocks noGrp="1"/>
          </p:cNvSpPr>
          <p:nvPr>
            <p:ph type="sldNum" sz="quarter" idx="12"/>
          </p:nvPr>
        </p:nvSpPr>
        <p:spPr/>
        <p:txBody>
          <a:bodyPr/>
          <a:lstStyle/>
          <a:p>
            <a:fld id="{C413443F-AA25-4B4F-AEAF-68BBC3B2A844}" type="slidenum">
              <a:rPr lang="en-IN" smtClean="0"/>
              <a:t>107</a:t>
            </a:fld>
            <a:endParaRPr lang="en-IN"/>
          </a:p>
        </p:txBody>
      </p:sp>
      <p:pic>
        <p:nvPicPr>
          <p:cNvPr id="6" name="Picture 5">
            <a:extLst>
              <a:ext uri="{FF2B5EF4-FFF2-40B4-BE49-F238E27FC236}">
                <a16:creationId xmlns="" xmlns:a16="http://schemas.microsoft.com/office/drawing/2014/main" id="{F262B302-5EF7-774E-0EAA-72830F14AF68}"/>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22742322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5DB2E9-34D4-43A7-95FC-0E88D487DE64}"/>
              </a:ext>
            </a:extLst>
          </p:cNvPr>
          <p:cNvSpPr>
            <a:spLocks noGrp="1"/>
          </p:cNvSpPr>
          <p:nvPr>
            <p:ph type="title"/>
          </p:nvPr>
        </p:nvSpPr>
        <p:spPr/>
        <p:txBody>
          <a:bodyPr/>
          <a:lstStyle/>
          <a:p>
            <a:r>
              <a:rPr lang="en-US" b="1" dirty="0"/>
              <a:t>2.5 EASE OF DESIGNING AND</a:t>
            </a:r>
            <a:br>
              <a:rPr lang="en-US" b="1" dirty="0"/>
            </a:br>
            <a:r>
              <a:rPr lang="en-IN" b="1" dirty="0"/>
              <a:t>AFFORDABILITY</a:t>
            </a:r>
            <a:endParaRPr lang="en-AE" b="1" dirty="0"/>
          </a:p>
        </p:txBody>
      </p:sp>
      <p:sp>
        <p:nvSpPr>
          <p:cNvPr id="3" name="Content Placeholder 2">
            <a:extLst>
              <a:ext uri="{FF2B5EF4-FFF2-40B4-BE49-F238E27FC236}">
                <a16:creationId xmlns="" xmlns:a16="http://schemas.microsoft.com/office/drawing/2014/main" id="{D955AB5D-BD47-4589-BC98-F9AC238F06CB}"/>
              </a:ext>
            </a:extLst>
          </p:cNvPr>
          <p:cNvSpPr>
            <a:spLocks noGrp="1"/>
          </p:cNvSpPr>
          <p:nvPr>
            <p:ph idx="1"/>
          </p:nvPr>
        </p:nvSpPr>
        <p:spPr/>
        <p:txBody>
          <a:bodyPr>
            <a:normAutofit/>
          </a:bodyPr>
          <a:lstStyle/>
          <a:p>
            <a:endParaRPr lang="en-US" dirty="0"/>
          </a:p>
          <a:p>
            <a:r>
              <a:rPr lang="en-US" dirty="0"/>
              <a:t>Designing for IoT involves considering ease across physical, data-link, adaption, and gateway layers. </a:t>
            </a:r>
          </a:p>
          <a:p>
            <a:r>
              <a:rPr lang="en-US" dirty="0"/>
              <a:t>It requires accessible low-cost hardware with open-source software, and simplified network setup. </a:t>
            </a:r>
          </a:p>
          <a:p>
            <a:r>
              <a:rPr lang="en-US" dirty="0"/>
              <a:t>Design also encompasses RFID or card-based systems and affordable wireless sensors like Motes. A mobile terminal (Mote) which is a low cost device with an open-source OS (tiny OS) and software components.</a:t>
            </a:r>
          </a:p>
        </p:txBody>
      </p:sp>
      <p:sp>
        <p:nvSpPr>
          <p:cNvPr id="4" name="Footer Placeholder 3">
            <a:extLst>
              <a:ext uri="{FF2B5EF4-FFF2-40B4-BE49-F238E27FC236}">
                <a16:creationId xmlns="" xmlns:a16="http://schemas.microsoft.com/office/drawing/2014/main" id="{7F89003A-EB54-43C7-9170-6D21529FBB67}"/>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8D289751-3C08-49D0-8089-12ABE0A72FA1}"/>
              </a:ext>
            </a:extLst>
          </p:cNvPr>
          <p:cNvSpPr>
            <a:spLocks noGrp="1"/>
          </p:cNvSpPr>
          <p:nvPr>
            <p:ph type="sldNum" sz="quarter" idx="12"/>
          </p:nvPr>
        </p:nvSpPr>
        <p:spPr/>
        <p:txBody>
          <a:bodyPr/>
          <a:lstStyle/>
          <a:p>
            <a:fld id="{C413443F-AA25-4B4F-AEAF-68BBC3B2A844}" type="slidenum">
              <a:rPr lang="en-IN" smtClean="0"/>
              <a:t>108</a:t>
            </a:fld>
            <a:endParaRPr lang="en-IN"/>
          </a:p>
        </p:txBody>
      </p:sp>
      <p:pic>
        <p:nvPicPr>
          <p:cNvPr id="6" name="Picture 5">
            <a:extLst>
              <a:ext uri="{FF2B5EF4-FFF2-40B4-BE49-F238E27FC236}">
                <a16:creationId xmlns="" xmlns:a16="http://schemas.microsoft.com/office/drawing/2014/main" id="{34EBB45C-C6A8-3192-2DAC-21FAD55AF0FD}"/>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42287407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860AEB-BD74-4160-ABB8-0DF46E7717CF}"/>
              </a:ext>
            </a:extLst>
          </p:cNvPr>
          <p:cNvSpPr>
            <a:spLocks noGrp="1"/>
          </p:cNvSpPr>
          <p:nvPr>
            <p:ph type="title"/>
          </p:nvPr>
        </p:nvSpPr>
        <p:spPr/>
        <p:txBody>
          <a:bodyPr/>
          <a:lstStyle/>
          <a:p>
            <a:r>
              <a:rPr lang="en-US" b="1" dirty="0"/>
              <a:t>2.5 EASE OF DESIGNING AND</a:t>
            </a:r>
            <a:br>
              <a:rPr lang="en-US" b="1" dirty="0"/>
            </a:br>
            <a:r>
              <a:rPr lang="en-IN" b="1" dirty="0"/>
              <a:t>AFFORDABILITY (Continued)</a:t>
            </a:r>
            <a:endParaRPr lang="en-AE" dirty="0"/>
          </a:p>
        </p:txBody>
      </p:sp>
      <p:sp>
        <p:nvSpPr>
          <p:cNvPr id="3" name="Content Placeholder 2">
            <a:extLst>
              <a:ext uri="{FF2B5EF4-FFF2-40B4-BE49-F238E27FC236}">
                <a16:creationId xmlns="" xmlns:a16="http://schemas.microsoft.com/office/drawing/2014/main" id="{7BB667CF-14B7-4D3F-A069-71D7B30AC5FA}"/>
              </a:ext>
            </a:extLst>
          </p:cNvPr>
          <p:cNvSpPr>
            <a:spLocks noGrp="1"/>
          </p:cNvSpPr>
          <p:nvPr>
            <p:ph idx="1"/>
          </p:nvPr>
        </p:nvSpPr>
        <p:spPr/>
        <p:txBody>
          <a:bodyPr/>
          <a:lstStyle/>
          <a:p>
            <a:endParaRPr lang="en-US" dirty="0"/>
          </a:p>
          <a:p>
            <a:r>
              <a:rPr lang="en-US" dirty="0"/>
              <a:t>ZigBee IP or BT LE 4.2 are favored for smart environments – low cost. </a:t>
            </a:r>
          </a:p>
          <a:p>
            <a:endParaRPr lang="en-US" dirty="0"/>
          </a:p>
          <a:p>
            <a:r>
              <a:rPr lang="en-US" dirty="0"/>
              <a:t>However, adding complexity to designs, such as programming umbrellas for scheduling SMS messages, may require additional instructions and manuals. Moreover, ensuring data transfer to trusted destinations using encryption tools can add complexity to connected device systems.</a:t>
            </a:r>
            <a:endParaRPr lang="en-AE" dirty="0"/>
          </a:p>
          <a:p>
            <a:endParaRPr lang="en-AE" dirty="0"/>
          </a:p>
        </p:txBody>
      </p:sp>
      <p:sp>
        <p:nvSpPr>
          <p:cNvPr id="4" name="Footer Placeholder 3">
            <a:extLst>
              <a:ext uri="{FF2B5EF4-FFF2-40B4-BE49-F238E27FC236}">
                <a16:creationId xmlns="" xmlns:a16="http://schemas.microsoft.com/office/drawing/2014/main" id="{E9E8DEA2-113F-4EEF-BAE8-88DDB91C4BBB}"/>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5484BBC9-4C29-4E5B-8A24-10D21B534822}"/>
              </a:ext>
            </a:extLst>
          </p:cNvPr>
          <p:cNvSpPr>
            <a:spLocks noGrp="1"/>
          </p:cNvSpPr>
          <p:nvPr>
            <p:ph type="sldNum" sz="quarter" idx="12"/>
          </p:nvPr>
        </p:nvSpPr>
        <p:spPr/>
        <p:txBody>
          <a:bodyPr/>
          <a:lstStyle/>
          <a:p>
            <a:fld id="{C413443F-AA25-4B4F-AEAF-68BBC3B2A844}" type="slidenum">
              <a:rPr lang="en-IN" smtClean="0"/>
              <a:t>109</a:t>
            </a:fld>
            <a:endParaRPr lang="en-IN"/>
          </a:p>
        </p:txBody>
      </p:sp>
      <p:pic>
        <p:nvPicPr>
          <p:cNvPr id="6" name="Picture 5">
            <a:extLst>
              <a:ext uri="{FF2B5EF4-FFF2-40B4-BE49-F238E27FC236}">
                <a16:creationId xmlns="" xmlns:a16="http://schemas.microsoft.com/office/drawing/2014/main" id="{FCD58E91-FF24-6712-4721-3E1E729AC80E}"/>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2893170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44963"/>
            <a:ext cx="10515600" cy="1325563"/>
          </a:xfrm>
        </p:spPr>
        <p:txBody>
          <a:bodyPr/>
          <a:lstStyle/>
          <a:p>
            <a:r>
              <a:rPr lang="en-GB" dirty="0" err="1"/>
              <a:t>IoT</a:t>
            </a:r>
            <a:r>
              <a:rPr lang="en-GB" dirty="0"/>
              <a:t> Example 1.1</a:t>
            </a:r>
            <a:endParaRPr lang="en-IN" dirty="0"/>
          </a:p>
        </p:txBody>
      </p:sp>
      <p:sp>
        <p:nvSpPr>
          <p:cNvPr id="6" name="Footer Placeholder 5">
            <a:extLst>
              <a:ext uri="{FF2B5EF4-FFF2-40B4-BE49-F238E27FC236}">
                <a16:creationId xmlns="" xmlns:a16="http://schemas.microsoft.com/office/drawing/2014/main" id="{CB27949C-DF2E-4DDD-92AB-92926765FD87}"/>
              </a:ext>
            </a:extLst>
          </p:cNvPr>
          <p:cNvSpPr>
            <a:spLocks noGrp="1"/>
          </p:cNvSpPr>
          <p:nvPr>
            <p:ph type="ftr" sz="quarter" idx="11"/>
          </p:nvPr>
        </p:nvSpPr>
        <p:spPr/>
        <p:txBody>
          <a:bodyPr/>
          <a:lstStyle/>
          <a:p>
            <a:r>
              <a:rPr lang="en-US"/>
              <a:t>Dept. of Computer Science</a:t>
            </a:r>
            <a:endParaRPr lang="en-IN" dirty="0"/>
          </a:p>
        </p:txBody>
      </p:sp>
      <p:sp>
        <p:nvSpPr>
          <p:cNvPr id="3" name="Slide Number Placeholder 2">
            <a:extLst>
              <a:ext uri="{FF2B5EF4-FFF2-40B4-BE49-F238E27FC236}">
                <a16:creationId xmlns="" xmlns:a16="http://schemas.microsoft.com/office/drawing/2014/main" id="{2CFCA594-9EBB-2C07-EFE7-46D21183B520}"/>
              </a:ext>
            </a:extLst>
          </p:cNvPr>
          <p:cNvSpPr>
            <a:spLocks noGrp="1"/>
          </p:cNvSpPr>
          <p:nvPr>
            <p:ph type="sldNum" sz="quarter" idx="12"/>
          </p:nvPr>
        </p:nvSpPr>
        <p:spPr/>
        <p:txBody>
          <a:bodyPr/>
          <a:lstStyle/>
          <a:p>
            <a:fld id="{C413443F-AA25-4B4F-AEAF-68BBC3B2A844}" type="slidenum">
              <a:rPr lang="en-IN" smtClean="0"/>
              <a:t>11</a:t>
            </a:fld>
            <a:endParaRPr lang="en-IN"/>
          </a:p>
        </p:txBody>
      </p:sp>
      <p:pic>
        <p:nvPicPr>
          <p:cNvPr id="4" name="Picture 3">
            <a:extLst>
              <a:ext uri="{FF2B5EF4-FFF2-40B4-BE49-F238E27FC236}">
                <a16:creationId xmlns="" xmlns:a16="http://schemas.microsoft.com/office/drawing/2014/main" id="{4FCABD81-AF15-EA7D-B1F7-571CFC68238A}"/>
              </a:ext>
            </a:extLst>
          </p:cNvPr>
          <p:cNvPicPr>
            <a:picLocks noChangeAspect="1"/>
          </p:cNvPicPr>
          <p:nvPr/>
        </p:nvPicPr>
        <p:blipFill>
          <a:blip r:embed="rId2"/>
          <a:stretch>
            <a:fillRect/>
          </a:stretch>
        </p:blipFill>
        <p:spPr>
          <a:xfrm>
            <a:off x="10749063" y="44963"/>
            <a:ext cx="1337959" cy="1194578"/>
          </a:xfrm>
          <a:prstGeom prst="rect">
            <a:avLst/>
          </a:prstGeom>
        </p:spPr>
      </p:pic>
      <p:pic>
        <p:nvPicPr>
          <p:cNvPr id="2" name="Picture 1"/>
          <p:cNvPicPr>
            <a:picLocks noChangeAspect="1"/>
          </p:cNvPicPr>
          <p:nvPr/>
        </p:nvPicPr>
        <p:blipFill>
          <a:blip r:embed="rId3"/>
          <a:stretch>
            <a:fillRect/>
          </a:stretch>
        </p:blipFill>
        <p:spPr>
          <a:xfrm>
            <a:off x="104634" y="1239541"/>
            <a:ext cx="11849960" cy="4946071"/>
          </a:xfrm>
          <a:prstGeom prst="rect">
            <a:avLst/>
          </a:prstGeom>
        </p:spPr>
      </p:pic>
    </p:spTree>
    <p:extLst>
      <p:ext uri="{BB962C8B-B14F-4D97-AF65-F5344CB8AC3E}">
        <p14:creationId xmlns:p14="http://schemas.microsoft.com/office/powerpoint/2010/main" val="4965262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CA44CF09-311A-453B-8DEF-E28A89C0E84E}"/>
              </a:ext>
            </a:extLst>
          </p:cNvPr>
          <p:cNvSpPr>
            <a:spLocks noGrp="1"/>
          </p:cNvSpPr>
          <p:nvPr>
            <p:ph type="ctrTitle"/>
          </p:nvPr>
        </p:nvSpPr>
        <p:spPr/>
        <p:txBody>
          <a:bodyPr/>
          <a:lstStyle/>
          <a:p>
            <a:r>
              <a:rPr lang="en-US" dirty="0"/>
              <a:t>THANK YOU</a:t>
            </a:r>
            <a:endParaRPr lang="en-AE" dirty="0"/>
          </a:p>
        </p:txBody>
      </p:sp>
      <p:sp>
        <p:nvSpPr>
          <p:cNvPr id="3" name="Content Placeholder 2">
            <a:extLst>
              <a:ext uri="{FF2B5EF4-FFF2-40B4-BE49-F238E27FC236}">
                <a16:creationId xmlns="" xmlns:a16="http://schemas.microsoft.com/office/drawing/2014/main" id="{C6D7366C-9385-4D6E-8E78-FA72A1F1E5BF}"/>
              </a:ext>
            </a:extLst>
          </p:cNvPr>
          <p:cNvSpPr>
            <a:spLocks noGrp="1"/>
          </p:cNvSpPr>
          <p:nvPr>
            <p:ph type="subTitle" idx="1"/>
          </p:nvPr>
        </p:nvSpPr>
        <p:spPr/>
        <p:txBody>
          <a:bodyPr/>
          <a:lstStyle/>
          <a:p>
            <a:endParaRPr lang="en-AE" dirty="0"/>
          </a:p>
        </p:txBody>
      </p:sp>
      <p:sp>
        <p:nvSpPr>
          <p:cNvPr id="4" name="Footer Placeholder 3">
            <a:extLst>
              <a:ext uri="{FF2B5EF4-FFF2-40B4-BE49-F238E27FC236}">
                <a16:creationId xmlns="" xmlns:a16="http://schemas.microsoft.com/office/drawing/2014/main" id="{3C9F1B3B-E10A-41FD-AF8C-EBDD930D3CA9}"/>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C61F91D6-E5A1-4EA5-B1CE-F3B169A69D03}"/>
              </a:ext>
            </a:extLst>
          </p:cNvPr>
          <p:cNvSpPr>
            <a:spLocks noGrp="1"/>
          </p:cNvSpPr>
          <p:nvPr>
            <p:ph type="sldNum" sz="quarter" idx="12"/>
          </p:nvPr>
        </p:nvSpPr>
        <p:spPr/>
        <p:txBody>
          <a:bodyPr/>
          <a:lstStyle/>
          <a:p>
            <a:fld id="{C413443F-AA25-4B4F-AEAF-68BBC3B2A844}" type="slidenum">
              <a:rPr lang="en-IN" smtClean="0"/>
              <a:t>110</a:t>
            </a:fld>
            <a:endParaRPr lang="en-IN"/>
          </a:p>
        </p:txBody>
      </p:sp>
    </p:spTree>
    <p:extLst>
      <p:ext uri="{BB962C8B-B14F-4D97-AF65-F5344CB8AC3E}">
        <p14:creationId xmlns:p14="http://schemas.microsoft.com/office/powerpoint/2010/main" val="2914945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44963"/>
            <a:ext cx="10515600" cy="1325563"/>
          </a:xfrm>
        </p:spPr>
        <p:txBody>
          <a:bodyPr/>
          <a:lstStyle/>
          <a:p>
            <a:r>
              <a:rPr lang="en-GB" dirty="0" err="1"/>
              <a:t>IoT</a:t>
            </a:r>
            <a:r>
              <a:rPr lang="en-GB" dirty="0"/>
              <a:t> Example 1.2</a:t>
            </a:r>
            <a:endParaRPr lang="en-IN" dirty="0"/>
          </a:p>
        </p:txBody>
      </p:sp>
      <p:sp>
        <p:nvSpPr>
          <p:cNvPr id="6" name="Footer Placeholder 5">
            <a:extLst>
              <a:ext uri="{FF2B5EF4-FFF2-40B4-BE49-F238E27FC236}">
                <a16:creationId xmlns="" xmlns:a16="http://schemas.microsoft.com/office/drawing/2014/main" id="{CB27949C-DF2E-4DDD-92AB-92926765FD87}"/>
              </a:ext>
            </a:extLst>
          </p:cNvPr>
          <p:cNvSpPr>
            <a:spLocks noGrp="1"/>
          </p:cNvSpPr>
          <p:nvPr>
            <p:ph type="ftr" sz="quarter" idx="11"/>
          </p:nvPr>
        </p:nvSpPr>
        <p:spPr/>
        <p:txBody>
          <a:bodyPr/>
          <a:lstStyle/>
          <a:p>
            <a:r>
              <a:rPr lang="en-US"/>
              <a:t>Dept. of Computer Science</a:t>
            </a:r>
            <a:endParaRPr lang="en-IN" dirty="0"/>
          </a:p>
        </p:txBody>
      </p:sp>
      <p:sp>
        <p:nvSpPr>
          <p:cNvPr id="3" name="Slide Number Placeholder 2">
            <a:extLst>
              <a:ext uri="{FF2B5EF4-FFF2-40B4-BE49-F238E27FC236}">
                <a16:creationId xmlns="" xmlns:a16="http://schemas.microsoft.com/office/drawing/2014/main" id="{2CFCA594-9EBB-2C07-EFE7-46D21183B520}"/>
              </a:ext>
            </a:extLst>
          </p:cNvPr>
          <p:cNvSpPr>
            <a:spLocks noGrp="1"/>
          </p:cNvSpPr>
          <p:nvPr>
            <p:ph type="sldNum" sz="quarter" idx="12"/>
          </p:nvPr>
        </p:nvSpPr>
        <p:spPr/>
        <p:txBody>
          <a:bodyPr/>
          <a:lstStyle/>
          <a:p>
            <a:fld id="{C413443F-AA25-4B4F-AEAF-68BBC3B2A844}" type="slidenum">
              <a:rPr lang="en-IN" smtClean="0"/>
              <a:t>12</a:t>
            </a:fld>
            <a:endParaRPr lang="en-IN"/>
          </a:p>
        </p:txBody>
      </p:sp>
      <p:pic>
        <p:nvPicPr>
          <p:cNvPr id="4" name="Picture 3">
            <a:extLst>
              <a:ext uri="{FF2B5EF4-FFF2-40B4-BE49-F238E27FC236}">
                <a16:creationId xmlns="" xmlns:a16="http://schemas.microsoft.com/office/drawing/2014/main" id="{4FCABD81-AF15-EA7D-B1F7-571CFC68238A}"/>
              </a:ext>
            </a:extLst>
          </p:cNvPr>
          <p:cNvPicPr>
            <a:picLocks noChangeAspect="1"/>
          </p:cNvPicPr>
          <p:nvPr/>
        </p:nvPicPr>
        <p:blipFill>
          <a:blip r:embed="rId2"/>
          <a:stretch>
            <a:fillRect/>
          </a:stretch>
        </p:blipFill>
        <p:spPr>
          <a:xfrm>
            <a:off x="10667192" y="44963"/>
            <a:ext cx="1337959" cy="1194578"/>
          </a:xfrm>
          <a:prstGeom prst="rect">
            <a:avLst/>
          </a:prstGeom>
        </p:spPr>
      </p:pic>
      <p:pic>
        <p:nvPicPr>
          <p:cNvPr id="5" name="Picture 4"/>
          <p:cNvPicPr>
            <a:picLocks noChangeAspect="1"/>
          </p:cNvPicPr>
          <p:nvPr/>
        </p:nvPicPr>
        <p:blipFill>
          <a:blip r:embed="rId3"/>
          <a:stretch>
            <a:fillRect/>
          </a:stretch>
        </p:blipFill>
        <p:spPr>
          <a:xfrm>
            <a:off x="349733" y="1223271"/>
            <a:ext cx="11492533" cy="5133079"/>
          </a:xfrm>
          <a:prstGeom prst="rect">
            <a:avLst/>
          </a:prstGeom>
        </p:spPr>
      </p:pic>
    </p:spTree>
    <p:extLst>
      <p:ext uri="{BB962C8B-B14F-4D97-AF65-F5344CB8AC3E}">
        <p14:creationId xmlns:p14="http://schemas.microsoft.com/office/powerpoint/2010/main" val="942699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Dept. of Computer Science</a:t>
            </a:r>
            <a:endParaRPr lang="en-IN" dirty="0"/>
          </a:p>
        </p:txBody>
      </p:sp>
      <p:sp>
        <p:nvSpPr>
          <p:cNvPr id="5" name="Slide Number Placeholder 4"/>
          <p:cNvSpPr>
            <a:spLocks noGrp="1"/>
          </p:cNvSpPr>
          <p:nvPr>
            <p:ph type="sldNum" sz="quarter" idx="12"/>
          </p:nvPr>
        </p:nvSpPr>
        <p:spPr/>
        <p:txBody>
          <a:bodyPr/>
          <a:lstStyle/>
          <a:p>
            <a:fld id="{C413443F-AA25-4B4F-AEAF-68BBC3B2A844}" type="slidenum">
              <a:rPr lang="en-IN" smtClean="0"/>
              <a:t>13</a:t>
            </a:fld>
            <a:endParaRPr lang="en-IN"/>
          </a:p>
        </p:txBody>
      </p:sp>
      <p:pic>
        <p:nvPicPr>
          <p:cNvPr id="6" name="Picture 5"/>
          <p:cNvPicPr>
            <a:picLocks noChangeAspect="1"/>
          </p:cNvPicPr>
          <p:nvPr/>
        </p:nvPicPr>
        <p:blipFill>
          <a:blip r:embed="rId2"/>
          <a:stretch>
            <a:fillRect/>
          </a:stretch>
        </p:blipFill>
        <p:spPr>
          <a:xfrm>
            <a:off x="1302875" y="429490"/>
            <a:ext cx="9664043" cy="5926859"/>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 xmlns:a16="http://schemas.microsoft.com/office/drawing/2014/main" id="{9552DFB2-A9BD-1E99-BEF0-1E4969746D30}"/>
              </a:ext>
            </a:extLst>
          </p:cNvPr>
          <p:cNvPicPr>
            <a:picLocks noChangeAspect="1"/>
          </p:cNvPicPr>
          <p:nvPr/>
        </p:nvPicPr>
        <p:blipFill>
          <a:blip r:embed="rId3"/>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2747438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FB3339-18B7-819A-9DE8-A3C8C069CFB2}"/>
              </a:ext>
            </a:extLst>
          </p:cNvPr>
          <p:cNvSpPr>
            <a:spLocks noGrp="1"/>
          </p:cNvSpPr>
          <p:nvPr>
            <p:ph type="title"/>
          </p:nvPr>
        </p:nvSpPr>
        <p:spPr>
          <a:xfrm>
            <a:off x="464976" y="279302"/>
            <a:ext cx="10515600" cy="1325563"/>
          </a:xfrm>
        </p:spPr>
        <p:txBody>
          <a:bodyPr>
            <a:normAutofit/>
          </a:bodyPr>
          <a:lstStyle/>
          <a:p>
            <a:r>
              <a:rPr lang="en-US" sz="4800" b="1" dirty="0">
                <a:latin typeface="Times New Roman" panose="02020603050405020304" pitchFamily="18" charset="0"/>
                <a:cs typeface="Times New Roman" panose="02020603050405020304" pitchFamily="18" charset="0"/>
              </a:rPr>
              <a:t>Characteristics Of IoT</a:t>
            </a:r>
            <a:endParaRPr lang="en-IN" sz="4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40B802AF-9FB7-89B6-9A3E-50C95ABE599A}"/>
              </a:ext>
            </a:extLst>
          </p:cNvPr>
          <p:cNvSpPr>
            <a:spLocks noGrp="1"/>
          </p:cNvSpPr>
          <p:nvPr>
            <p:ph idx="1"/>
          </p:nvPr>
        </p:nvSpPr>
        <p:spPr>
          <a:xfrm>
            <a:off x="838200" y="1604865"/>
            <a:ext cx="10515600" cy="4572098"/>
          </a:xfrm>
        </p:spPr>
        <p:txBody>
          <a:bodyPr>
            <a:normAutofit/>
          </a:bodyPr>
          <a:lstStyle/>
          <a:p>
            <a:pPr marL="0" indent="0" algn="just" fontAlgn="base">
              <a:buNone/>
            </a:pPr>
            <a:r>
              <a:rPr lang="en-US" sz="2400" b="1" i="0" dirty="0">
                <a:effectLst/>
                <a:latin typeface="Nunito" pitchFamily="2" charset="0"/>
              </a:rPr>
              <a:t>1.  Connectivity</a:t>
            </a:r>
          </a:p>
          <a:p>
            <a:pPr lvl="1" algn="just" fontAlgn="base"/>
            <a:r>
              <a:rPr lang="en-US" b="0" i="0" dirty="0">
                <a:effectLst/>
                <a:latin typeface="Times New Roman" panose="02020603050405020304" pitchFamily="18" charset="0"/>
                <a:cs typeface="Times New Roman" panose="02020603050405020304" pitchFamily="18" charset="0"/>
              </a:rPr>
              <a:t>Connectivity is an important requirement of the IoT infrastructure. </a:t>
            </a:r>
          </a:p>
          <a:p>
            <a:pPr lvl="1" algn="just" fontAlgn="base"/>
            <a:r>
              <a:rPr lang="en-US" b="0" i="0" dirty="0">
                <a:effectLst/>
                <a:latin typeface="Times New Roman" panose="02020603050405020304" pitchFamily="18" charset="0"/>
                <a:cs typeface="Times New Roman" panose="02020603050405020304" pitchFamily="18" charset="0"/>
              </a:rPr>
              <a:t>Things of IoT should be connected to the IoT infrastructure.</a:t>
            </a:r>
          </a:p>
          <a:p>
            <a:pPr lvl="1" algn="just" fontAlgn="base"/>
            <a:r>
              <a:rPr lang="en-US" b="0" i="0" dirty="0">
                <a:effectLst/>
                <a:latin typeface="Times New Roman" panose="02020603050405020304" pitchFamily="18" charset="0"/>
                <a:cs typeface="Times New Roman" panose="02020603050405020304" pitchFamily="18" charset="0"/>
              </a:rPr>
              <a:t>Anyone, anywhere, anytime can connect, this should be guaranteed at all times. </a:t>
            </a:r>
          </a:p>
          <a:p>
            <a:pPr lvl="1" algn="just" fontAlgn="base"/>
            <a:r>
              <a:rPr lang="en-US" b="0" i="0" dirty="0">
                <a:effectLst/>
                <a:latin typeface="Times New Roman" panose="02020603050405020304" pitchFamily="18" charset="0"/>
                <a:cs typeface="Times New Roman" panose="02020603050405020304" pitchFamily="18" charset="0"/>
              </a:rPr>
              <a:t>For example, the connection between people through Internet devices like mobile phones, and other gadgets, also a connection between Internet devices such as routers, gateways, sensors, etc.          </a:t>
            </a:r>
          </a:p>
          <a:p>
            <a:endParaRPr lang="en-IN" sz="2000" dirty="0"/>
          </a:p>
        </p:txBody>
      </p:sp>
      <p:sp>
        <p:nvSpPr>
          <p:cNvPr id="5" name="Slide Number Placeholder 4">
            <a:extLst>
              <a:ext uri="{FF2B5EF4-FFF2-40B4-BE49-F238E27FC236}">
                <a16:creationId xmlns="" xmlns:a16="http://schemas.microsoft.com/office/drawing/2014/main" id="{94179E3F-FDC2-D5CC-CA4A-907E8F078FB1}"/>
              </a:ext>
            </a:extLst>
          </p:cNvPr>
          <p:cNvSpPr>
            <a:spLocks noGrp="1"/>
          </p:cNvSpPr>
          <p:nvPr>
            <p:ph type="sldNum" sz="quarter" idx="12"/>
          </p:nvPr>
        </p:nvSpPr>
        <p:spPr/>
        <p:txBody>
          <a:bodyPr/>
          <a:lstStyle/>
          <a:p>
            <a:fld id="{C413443F-AA25-4B4F-AEAF-68BBC3B2A844}" type="slidenum">
              <a:rPr lang="en-IN" smtClean="0"/>
              <a:t>14</a:t>
            </a:fld>
            <a:endParaRPr lang="en-IN"/>
          </a:p>
        </p:txBody>
      </p:sp>
      <p:sp>
        <p:nvSpPr>
          <p:cNvPr id="6" name="Footer Placeholder 5">
            <a:extLst>
              <a:ext uri="{FF2B5EF4-FFF2-40B4-BE49-F238E27FC236}">
                <a16:creationId xmlns="" xmlns:a16="http://schemas.microsoft.com/office/drawing/2014/main" id="{3172C84D-FF28-4582-93F1-8D392C13583E}"/>
              </a:ext>
            </a:extLst>
          </p:cNvPr>
          <p:cNvSpPr>
            <a:spLocks noGrp="1"/>
          </p:cNvSpPr>
          <p:nvPr>
            <p:ph type="ftr" sz="quarter" idx="11"/>
          </p:nvPr>
        </p:nvSpPr>
        <p:spPr>
          <a:xfrm>
            <a:off x="4038600" y="6356350"/>
            <a:ext cx="4114800" cy="365125"/>
          </a:xfrm>
        </p:spPr>
        <p:txBody>
          <a:bodyPr/>
          <a:lstStyle/>
          <a:p>
            <a:r>
              <a:rPr lang="en-US"/>
              <a:t>Dept. of Computer Science</a:t>
            </a:r>
            <a:endParaRPr lang="en-IN" dirty="0"/>
          </a:p>
        </p:txBody>
      </p:sp>
      <p:pic>
        <p:nvPicPr>
          <p:cNvPr id="7" name="Picture 6">
            <a:extLst>
              <a:ext uri="{FF2B5EF4-FFF2-40B4-BE49-F238E27FC236}">
                <a16:creationId xmlns="" xmlns:a16="http://schemas.microsoft.com/office/drawing/2014/main" id="{4FCABD81-AF15-EA7D-B1F7-571CFC68238A}"/>
              </a:ext>
            </a:extLst>
          </p:cNvPr>
          <p:cNvPicPr>
            <a:picLocks noChangeAspect="1"/>
          </p:cNvPicPr>
          <p:nvPr/>
        </p:nvPicPr>
        <p:blipFill>
          <a:blip r:embed="rId2"/>
          <a:stretch>
            <a:fillRect/>
          </a:stretch>
        </p:blipFill>
        <p:spPr>
          <a:xfrm>
            <a:off x="10749063" y="31108"/>
            <a:ext cx="1337959" cy="1194578"/>
          </a:xfrm>
          <a:prstGeom prst="rect">
            <a:avLst/>
          </a:prstGeom>
        </p:spPr>
      </p:pic>
    </p:spTree>
    <p:extLst>
      <p:ext uri="{BB962C8B-B14F-4D97-AF65-F5344CB8AC3E}">
        <p14:creationId xmlns:p14="http://schemas.microsoft.com/office/powerpoint/2010/main" val="3077254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CC88C55-CA9C-95AD-8FED-F35E586CCEA1}"/>
              </a:ext>
            </a:extLst>
          </p:cNvPr>
          <p:cNvSpPr>
            <a:spLocks noGrp="1"/>
          </p:cNvSpPr>
          <p:nvPr>
            <p:ph idx="1"/>
          </p:nvPr>
        </p:nvSpPr>
        <p:spPr>
          <a:xfrm>
            <a:off x="838200" y="774441"/>
            <a:ext cx="10515600" cy="5402522"/>
          </a:xfrm>
        </p:spPr>
        <p:txBody>
          <a:bodyPr/>
          <a:lstStyle/>
          <a:p>
            <a:pPr marL="0" indent="0">
              <a:buNone/>
            </a:pPr>
            <a:r>
              <a:rPr lang="en-US" b="1" dirty="0"/>
              <a:t>2. Intelligence and Identity</a:t>
            </a:r>
          </a:p>
          <a:p>
            <a:pPr lvl="1">
              <a:lnSpc>
                <a:spcPct val="150000"/>
              </a:lnSpc>
            </a:pPr>
            <a:r>
              <a:rPr lang="en-US" sz="2800" dirty="0"/>
              <a:t>The extraction of knowledge from the generated data is very important. </a:t>
            </a:r>
          </a:p>
          <a:p>
            <a:pPr lvl="1">
              <a:lnSpc>
                <a:spcPct val="150000"/>
              </a:lnSpc>
            </a:pPr>
            <a:r>
              <a:rPr lang="en-US" sz="2800" dirty="0"/>
              <a:t>For example, a sensor generates data, but that data will only be useful if it is interpreted properly. Each IoT device has a unique identity. This identification is helpful in tracking the equipment and at times for querying its status. </a:t>
            </a:r>
            <a:endParaRPr lang="en-IN" sz="2800" dirty="0"/>
          </a:p>
        </p:txBody>
      </p:sp>
      <p:sp>
        <p:nvSpPr>
          <p:cNvPr id="4" name="Footer Placeholder 3">
            <a:extLst>
              <a:ext uri="{FF2B5EF4-FFF2-40B4-BE49-F238E27FC236}">
                <a16:creationId xmlns="" xmlns:a16="http://schemas.microsoft.com/office/drawing/2014/main" id="{E2BE32C6-E599-D47F-51AF-15321AFD7605}"/>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5BF3EAB6-883C-FFBC-850C-72160AD6316E}"/>
              </a:ext>
            </a:extLst>
          </p:cNvPr>
          <p:cNvSpPr>
            <a:spLocks noGrp="1"/>
          </p:cNvSpPr>
          <p:nvPr>
            <p:ph type="sldNum" sz="quarter" idx="12"/>
          </p:nvPr>
        </p:nvSpPr>
        <p:spPr/>
        <p:txBody>
          <a:bodyPr/>
          <a:lstStyle/>
          <a:p>
            <a:fld id="{C413443F-AA25-4B4F-AEAF-68BBC3B2A844}" type="slidenum">
              <a:rPr lang="en-IN" smtClean="0"/>
              <a:t>15</a:t>
            </a:fld>
            <a:endParaRPr lang="en-IN"/>
          </a:p>
        </p:txBody>
      </p:sp>
      <p:pic>
        <p:nvPicPr>
          <p:cNvPr id="6" name="Picture 5">
            <a:extLst>
              <a:ext uri="{FF2B5EF4-FFF2-40B4-BE49-F238E27FC236}">
                <a16:creationId xmlns="" xmlns:a16="http://schemas.microsoft.com/office/drawing/2014/main" id="{4FCABD81-AF15-EA7D-B1F7-571CFC68238A}"/>
              </a:ext>
            </a:extLst>
          </p:cNvPr>
          <p:cNvPicPr>
            <a:picLocks noChangeAspect="1"/>
          </p:cNvPicPr>
          <p:nvPr/>
        </p:nvPicPr>
        <p:blipFill>
          <a:blip r:embed="rId2"/>
          <a:stretch>
            <a:fillRect/>
          </a:stretch>
        </p:blipFill>
        <p:spPr>
          <a:xfrm>
            <a:off x="10749063" y="31108"/>
            <a:ext cx="1337959" cy="1194578"/>
          </a:xfrm>
          <a:prstGeom prst="rect">
            <a:avLst/>
          </a:prstGeom>
        </p:spPr>
      </p:pic>
    </p:spTree>
    <p:extLst>
      <p:ext uri="{BB962C8B-B14F-4D97-AF65-F5344CB8AC3E}">
        <p14:creationId xmlns:p14="http://schemas.microsoft.com/office/powerpoint/2010/main" val="1431812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391A627-E9BB-4F71-1B3C-A35BF8DABC28}"/>
              </a:ext>
            </a:extLst>
          </p:cNvPr>
          <p:cNvSpPr>
            <a:spLocks noGrp="1"/>
          </p:cNvSpPr>
          <p:nvPr>
            <p:ph idx="1"/>
          </p:nvPr>
        </p:nvSpPr>
        <p:spPr>
          <a:xfrm>
            <a:off x="699655" y="517561"/>
            <a:ext cx="11049000" cy="5359545"/>
          </a:xfrm>
        </p:spPr>
        <p:txBody>
          <a:bodyPr>
            <a:noAutofit/>
          </a:bodyPr>
          <a:lstStyle/>
          <a:p>
            <a:pPr marL="0" indent="0" algn="just" fontAlgn="base">
              <a:lnSpc>
                <a:spcPct val="150000"/>
              </a:lnSpc>
              <a:buNone/>
            </a:pPr>
            <a:r>
              <a:rPr lang="en-US" sz="3200" b="1" dirty="0">
                <a:latin typeface="Times New Roman" panose="02020603050405020304" pitchFamily="18" charset="0"/>
                <a:cs typeface="Times New Roman" panose="02020603050405020304" pitchFamily="18" charset="0"/>
              </a:rPr>
              <a:t>3. </a:t>
            </a:r>
            <a:r>
              <a:rPr lang="en-US" sz="3200" b="1" i="0" dirty="0">
                <a:effectLst/>
                <a:latin typeface="Times New Roman" panose="02020603050405020304" pitchFamily="18" charset="0"/>
                <a:cs typeface="Times New Roman" panose="02020603050405020304" pitchFamily="18" charset="0"/>
              </a:rPr>
              <a:t> Scalability</a:t>
            </a:r>
          </a:p>
          <a:p>
            <a:pPr lvl="1" algn="just" fontAlgn="base">
              <a:lnSpc>
                <a:spcPct val="150000"/>
              </a:lnSpc>
            </a:pPr>
            <a:r>
              <a:rPr lang="en-US" b="0" i="0" dirty="0">
                <a:effectLst/>
                <a:latin typeface="Times New Roman" panose="02020603050405020304" pitchFamily="18" charset="0"/>
                <a:cs typeface="Times New Roman" panose="02020603050405020304" pitchFamily="18" charset="0"/>
              </a:rPr>
              <a:t>The number of elements connected to the IoT zone is increasing day by day. Hence, an IoT setup should be capable of handling the massive expansion. The data generated as an outcome is enormous, and it should be handled appropriately.</a:t>
            </a:r>
          </a:p>
          <a:p>
            <a:pPr marL="0" indent="0" algn="just" fontAlgn="base">
              <a:lnSpc>
                <a:spcPct val="150000"/>
              </a:lnSpc>
              <a:buNone/>
            </a:pPr>
            <a:r>
              <a:rPr lang="en-US" b="1" i="0" dirty="0">
                <a:effectLst/>
                <a:latin typeface="Times New Roman" panose="02020603050405020304" pitchFamily="18" charset="0"/>
                <a:cs typeface="Times New Roman" panose="02020603050405020304" pitchFamily="18" charset="0"/>
              </a:rPr>
              <a:t>4. Dynamic and Self-Adapting (Complexity)</a:t>
            </a:r>
          </a:p>
          <a:p>
            <a:pPr lvl="1" algn="just" fontAlgn="base">
              <a:lnSpc>
                <a:spcPct val="150000"/>
              </a:lnSpc>
            </a:pPr>
            <a:r>
              <a:rPr lang="en-US" b="0" i="0" dirty="0">
                <a:effectLst/>
                <a:latin typeface="Times New Roman" panose="02020603050405020304" pitchFamily="18" charset="0"/>
                <a:cs typeface="Times New Roman" panose="02020603050405020304" pitchFamily="18" charset="0"/>
              </a:rPr>
              <a:t>IoT devices should dynamically adapt themselves to changing contexts and scenarios.  Assume a camera meant for surveillance. It should be adaptable to work in different conditions and different light situations (morning, afternoon, and night</a:t>
            </a:r>
            <a:r>
              <a:rPr lang="en-US" b="0" i="0" dirty="0" smtClean="0">
                <a:effectLst/>
                <a:latin typeface="Times New Roman" panose="02020603050405020304" pitchFamily="18" charset="0"/>
                <a:cs typeface="Times New Roman" panose="02020603050405020304" pitchFamily="18" charset="0"/>
              </a:rPr>
              <a:t>).</a:t>
            </a:r>
            <a:endParaRPr lang="en-US" b="0" i="0" dirty="0">
              <a:effectLst/>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 xmlns:a16="http://schemas.microsoft.com/office/drawing/2014/main" id="{7F618222-BB28-B820-9E8B-A6DD64F818A0}"/>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70498059-96A0-90BC-4FD9-580F74E71726}"/>
              </a:ext>
            </a:extLst>
          </p:cNvPr>
          <p:cNvSpPr>
            <a:spLocks noGrp="1"/>
          </p:cNvSpPr>
          <p:nvPr>
            <p:ph type="sldNum" sz="quarter" idx="12"/>
          </p:nvPr>
        </p:nvSpPr>
        <p:spPr/>
        <p:txBody>
          <a:bodyPr/>
          <a:lstStyle/>
          <a:p>
            <a:fld id="{C413443F-AA25-4B4F-AEAF-68BBC3B2A844}" type="slidenum">
              <a:rPr lang="en-IN" smtClean="0"/>
              <a:t>16</a:t>
            </a:fld>
            <a:endParaRPr lang="en-IN"/>
          </a:p>
        </p:txBody>
      </p:sp>
      <p:pic>
        <p:nvPicPr>
          <p:cNvPr id="6" name="Picture 5">
            <a:extLst>
              <a:ext uri="{FF2B5EF4-FFF2-40B4-BE49-F238E27FC236}">
                <a16:creationId xmlns="" xmlns:a16="http://schemas.microsoft.com/office/drawing/2014/main" id="{4FCABD81-AF15-EA7D-B1F7-571CFC68238A}"/>
              </a:ext>
            </a:extLst>
          </p:cNvPr>
          <p:cNvPicPr>
            <a:picLocks noChangeAspect="1"/>
          </p:cNvPicPr>
          <p:nvPr/>
        </p:nvPicPr>
        <p:blipFill>
          <a:blip r:embed="rId2"/>
          <a:stretch>
            <a:fillRect/>
          </a:stretch>
        </p:blipFill>
        <p:spPr>
          <a:xfrm>
            <a:off x="10749063" y="31108"/>
            <a:ext cx="1337959" cy="1194578"/>
          </a:xfrm>
          <a:prstGeom prst="rect">
            <a:avLst/>
          </a:prstGeom>
        </p:spPr>
      </p:pic>
    </p:spTree>
    <p:extLst>
      <p:ext uri="{BB962C8B-B14F-4D97-AF65-F5344CB8AC3E}">
        <p14:creationId xmlns:p14="http://schemas.microsoft.com/office/powerpoint/2010/main" val="3118622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E709888-F0C0-7786-B9A6-64FF00D905B1}"/>
              </a:ext>
            </a:extLst>
          </p:cNvPr>
          <p:cNvSpPr>
            <a:spLocks noGrp="1"/>
          </p:cNvSpPr>
          <p:nvPr>
            <p:ph idx="1"/>
          </p:nvPr>
        </p:nvSpPr>
        <p:spPr>
          <a:xfrm>
            <a:off x="838200" y="1119673"/>
            <a:ext cx="10515600" cy="5057290"/>
          </a:xfrm>
        </p:spPr>
        <p:txBody>
          <a:bodyPr/>
          <a:lstStyle/>
          <a:p>
            <a:pPr marL="0" indent="0">
              <a:lnSpc>
                <a:spcPct val="150000"/>
              </a:lnSpc>
              <a:buNone/>
            </a:pPr>
            <a:r>
              <a:rPr lang="en-US" b="1" dirty="0"/>
              <a:t>5. Safety</a:t>
            </a:r>
          </a:p>
          <a:p>
            <a:pPr marL="0" indent="0">
              <a:lnSpc>
                <a:spcPct val="150000"/>
              </a:lnSpc>
              <a:buNone/>
            </a:pPr>
            <a:r>
              <a:rPr lang="en-US" dirty="0"/>
              <a:t>Sensitive personal details of users are at risk of being compromised when all their devices are connected to the internet, potentially leading to significant losses. Therefore, ensuring data security is a major challenge. Additionally, the extensive equipment involved poses further risks, and </a:t>
            </a:r>
            <a:r>
              <a:rPr lang="en-US" dirty="0" err="1"/>
              <a:t>IoT</a:t>
            </a:r>
            <a:r>
              <a:rPr lang="en-US" dirty="0"/>
              <a:t> networks may also be vulnerable. As a result, ensuring the safety of equipment is equally critical.</a:t>
            </a:r>
            <a:endParaRPr lang="en-IN" dirty="0"/>
          </a:p>
        </p:txBody>
      </p:sp>
      <p:sp>
        <p:nvSpPr>
          <p:cNvPr id="4" name="Footer Placeholder 3">
            <a:extLst>
              <a:ext uri="{FF2B5EF4-FFF2-40B4-BE49-F238E27FC236}">
                <a16:creationId xmlns="" xmlns:a16="http://schemas.microsoft.com/office/drawing/2014/main" id="{FE6F80D5-81AF-E0FC-E637-CA62653938EE}"/>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F71878D5-BE65-25A1-1D1F-D23275DD098C}"/>
              </a:ext>
            </a:extLst>
          </p:cNvPr>
          <p:cNvSpPr>
            <a:spLocks noGrp="1"/>
          </p:cNvSpPr>
          <p:nvPr>
            <p:ph type="sldNum" sz="quarter" idx="12"/>
          </p:nvPr>
        </p:nvSpPr>
        <p:spPr/>
        <p:txBody>
          <a:bodyPr/>
          <a:lstStyle/>
          <a:p>
            <a:fld id="{C413443F-AA25-4B4F-AEAF-68BBC3B2A844}" type="slidenum">
              <a:rPr lang="en-IN" smtClean="0"/>
              <a:t>17</a:t>
            </a:fld>
            <a:endParaRPr lang="en-IN"/>
          </a:p>
        </p:txBody>
      </p:sp>
      <p:pic>
        <p:nvPicPr>
          <p:cNvPr id="6" name="Picture 5">
            <a:extLst>
              <a:ext uri="{FF2B5EF4-FFF2-40B4-BE49-F238E27FC236}">
                <a16:creationId xmlns="" xmlns:a16="http://schemas.microsoft.com/office/drawing/2014/main" id="{4FCABD81-AF15-EA7D-B1F7-571CFC68238A}"/>
              </a:ext>
            </a:extLst>
          </p:cNvPr>
          <p:cNvPicPr>
            <a:picLocks noChangeAspect="1"/>
          </p:cNvPicPr>
          <p:nvPr/>
        </p:nvPicPr>
        <p:blipFill>
          <a:blip r:embed="rId2"/>
          <a:stretch>
            <a:fillRect/>
          </a:stretch>
        </p:blipFill>
        <p:spPr>
          <a:xfrm>
            <a:off x="10749063" y="31108"/>
            <a:ext cx="1337959" cy="1194578"/>
          </a:xfrm>
          <a:prstGeom prst="rect">
            <a:avLst/>
          </a:prstGeom>
        </p:spPr>
      </p:pic>
    </p:spTree>
    <p:extLst>
      <p:ext uri="{BB962C8B-B14F-4D97-AF65-F5344CB8AC3E}">
        <p14:creationId xmlns:p14="http://schemas.microsoft.com/office/powerpoint/2010/main" val="2395355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E709888-F0C0-7786-B9A6-64FF00D905B1}"/>
              </a:ext>
            </a:extLst>
          </p:cNvPr>
          <p:cNvSpPr>
            <a:spLocks noGrp="1"/>
          </p:cNvSpPr>
          <p:nvPr>
            <p:ph idx="1"/>
          </p:nvPr>
        </p:nvSpPr>
        <p:spPr>
          <a:xfrm>
            <a:off x="729673" y="1384212"/>
            <a:ext cx="10624127" cy="5080207"/>
          </a:xfrm>
        </p:spPr>
        <p:txBody>
          <a:bodyPr>
            <a:normAutofit fontScale="92500" lnSpcReduction="10000"/>
          </a:bodyPr>
          <a:lstStyle/>
          <a:p>
            <a:pPr marL="0" indent="0">
              <a:buNone/>
            </a:pPr>
            <a:r>
              <a:rPr lang="en-US" dirty="0"/>
              <a:t>The Internet of Things (</a:t>
            </a:r>
            <a:r>
              <a:rPr lang="en-US" dirty="0" err="1"/>
              <a:t>IoT</a:t>
            </a:r>
            <a:r>
              <a:rPr lang="en-US" dirty="0"/>
              <a:t>) conceptual framework is a structured ecosystem that explains how data moves from sensors to analysis and how the physical and digital worlds are connected. It includes: </a:t>
            </a:r>
          </a:p>
          <a:p>
            <a:r>
              <a:rPr lang="en-US" b="1" dirty="0"/>
              <a:t>Data flow</a:t>
            </a:r>
            <a:r>
              <a:rPr lang="en-US" dirty="0"/>
              <a:t>: How data moves from </a:t>
            </a:r>
            <a:r>
              <a:rPr lang="en-US" dirty="0" err="1"/>
              <a:t>IoT</a:t>
            </a:r>
            <a:r>
              <a:rPr lang="en-US" dirty="0"/>
              <a:t> devices and services to the cloud server </a:t>
            </a:r>
          </a:p>
          <a:p>
            <a:r>
              <a:rPr lang="en-US" b="1" dirty="0"/>
              <a:t>Data gathering</a:t>
            </a:r>
            <a:r>
              <a:rPr lang="en-US" dirty="0"/>
              <a:t>: G</a:t>
            </a:r>
            <a:r>
              <a:rPr lang="en-US" dirty="0" smtClean="0"/>
              <a:t>ather </a:t>
            </a:r>
            <a:r>
              <a:rPr lang="en-US" dirty="0"/>
              <a:t>and consolidate raw data from a sensor network and gateways </a:t>
            </a:r>
          </a:p>
          <a:p>
            <a:r>
              <a:rPr lang="en-US" b="1" dirty="0"/>
              <a:t>Data communication</a:t>
            </a:r>
            <a:r>
              <a:rPr lang="en-US" dirty="0"/>
              <a:t>: </a:t>
            </a:r>
            <a:r>
              <a:rPr lang="en-US" dirty="0" smtClean="0"/>
              <a:t>Communicate </a:t>
            </a:r>
            <a:r>
              <a:rPr lang="en-US" dirty="0"/>
              <a:t>with each other via data streams </a:t>
            </a:r>
          </a:p>
          <a:p>
            <a:r>
              <a:rPr lang="en-US" b="1" dirty="0"/>
              <a:t>Data management</a:t>
            </a:r>
            <a:r>
              <a:rPr lang="en-US" dirty="0"/>
              <a:t>: </a:t>
            </a:r>
            <a:r>
              <a:rPr lang="en-US" dirty="0" smtClean="0"/>
              <a:t>Subsystems </a:t>
            </a:r>
            <a:r>
              <a:rPr lang="en-US" dirty="0"/>
              <a:t>for connection, assembly, collection, and management </a:t>
            </a:r>
          </a:p>
          <a:p>
            <a:r>
              <a:rPr lang="en-US" b="1" dirty="0"/>
              <a:t>Data </a:t>
            </a:r>
            <a:r>
              <a:rPr lang="en-US" b="1" dirty="0" smtClean="0"/>
              <a:t>analysis: </a:t>
            </a:r>
            <a:r>
              <a:rPr lang="en-US" dirty="0" smtClean="0"/>
              <a:t>Subsystems </a:t>
            </a:r>
            <a:r>
              <a:rPr lang="en-US" dirty="0"/>
              <a:t>for real-time data analysis, series analysis, and intelligence </a:t>
            </a:r>
          </a:p>
          <a:p>
            <a:r>
              <a:rPr lang="en-US" b="1" dirty="0"/>
              <a:t>Data storage</a:t>
            </a:r>
            <a:r>
              <a:rPr lang="en-US" dirty="0"/>
              <a:t>: </a:t>
            </a:r>
            <a:r>
              <a:rPr lang="en-US" dirty="0" smtClean="0"/>
              <a:t>A data </a:t>
            </a:r>
            <a:r>
              <a:rPr lang="en-US" dirty="0"/>
              <a:t>store, database, or cloud infrastructure</a:t>
            </a:r>
          </a:p>
          <a:p>
            <a:pPr marL="0" indent="0">
              <a:lnSpc>
                <a:spcPct val="150000"/>
              </a:lnSpc>
              <a:buNone/>
            </a:pPr>
            <a:endParaRPr lang="en-IN" dirty="0"/>
          </a:p>
        </p:txBody>
      </p:sp>
      <p:sp>
        <p:nvSpPr>
          <p:cNvPr id="4" name="Footer Placeholder 3">
            <a:extLst>
              <a:ext uri="{FF2B5EF4-FFF2-40B4-BE49-F238E27FC236}">
                <a16:creationId xmlns="" xmlns:a16="http://schemas.microsoft.com/office/drawing/2014/main" id="{FE6F80D5-81AF-E0FC-E637-CA62653938EE}"/>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F71878D5-BE65-25A1-1D1F-D23275DD098C}"/>
              </a:ext>
            </a:extLst>
          </p:cNvPr>
          <p:cNvSpPr>
            <a:spLocks noGrp="1"/>
          </p:cNvSpPr>
          <p:nvPr>
            <p:ph type="sldNum" sz="quarter" idx="12"/>
          </p:nvPr>
        </p:nvSpPr>
        <p:spPr/>
        <p:txBody>
          <a:bodyPr/>
          <a:lstStyle/>
          <a:p>
            <a:fld id="{C413443F-AA25-4B4F-AEAF-68BBC3B2A844}" type="slidenum">
              <a:rPr lang="en-IN" smtClean="0"/>
              <a:t>18</a:t>
            </a:fld>
            <a:endParaRPr lang="en-IN"/>
          </a:p>
        </p:txBody>
      </p:sp>
      <p:pic>
        <p:nvPicPr>
          <p:cNvPr id="6" name="Picture 5">
            <a:extLst>
              <a:ext uri="{FF2B5EF4-FFF2-40B4-BE49-F238E27FC236}">
                <a16:creationId xmlns="" xmlns:a16="http://schemas.microsoft.com/office/drawing/2014/main" id="{4FCABD81-AF15-EA7D-B1F7-571CFC68238A}"/>
              </a:ext>
            </a:extLst>
          </p:cNvPr>
          <p:cNvPicPr>
            <a:picLocks noChangeAspect="1"/>
          </p:cNvPicPr>
          <p:nvPr/>
        </p:nvPicPr>
        <p:blipFill>
          <a:blip r:embed="rId2"/>
          <a:stretch>
            <a:fillRect/>
          </a:stretch>
        </p:blipFill>
        <p:spPr>
          <a:xfrm>
            <a:off x="10749063" y="31108"/>
            <a:ext cx="1337959" cy="1194578"/>
          </a:xfrm>
          <a:prstGeom prst="rect">
            <a:avLst/>
          </a:prstGeom>
        </p:spPr>
      </p:pic>
      <p:sp>
        <p:nvSpPr>
          <p:cNvPr id="7" name="Title 1">
            <a:extLst>
              <a:ext uri="{FF2B5EF4-FFF2-40B4-BE49-F238E27FC236}">
                <a16:creationId xmlns="" xmlns:a16="http://schemas.microsoft.com/office/drawing/2014/main" id="{33AAB287-072B-4767-88DA-B3B5651422FA}"/>
              </a:ext>
            </a:extLst>
          </p:cNvPr>
          <p:cNvSpPr>
            <a:spLocks noGrp="1"/>
          </p:cNvSpPr>
          <p:nvPr>
            <p:ph type="title"/>
          </p:nvPr>
        </p:nvSpPr>
        <p:spPr>
          <a:xfrm>
            <a:off x="838200" y="189634"/>
            <a:ext cx="10515600" cy="1325563"/>
          </a:xfrm>
        </p:spPr>
        <p:txBody>
          <a:bodyPr/>
          <a:lstStyle/>
          <a:p>
            <a:r>
              <a:rPr lang="en-IN" b="1" dirty="0"/>
              <a:t>IoT CONCEPTUAL FRAMEWORK</a:t>
            </a:r>
            <a:endParaRPr lang="en-AE" b="1" dirty="0"/>
          </a:p>
        </p:txBody>
      </p:sp>
    </p:spTree>
    <p:extLst>
      <p:ext uri="{BB962C8B-B14F-4D97-AF65-F5344CB8AC3E}">
        <p14:creationId xmlns:p14="http://schemas.microsoft.com/office/powerpoint/2010/main" val="2978645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AAB287-072B-4767-88DA-B3B5651422FA}"/>
              </a:ext>
            </a:extLst>
          </p:cNvPr>
          <p:cNvSpPr>
            <a:spLocks noGrp="1"/>
          </p:cNvSpPr>
          <p:nvPr>
            <p:ph type="title"/>
          </p:nvPr>
        </p:nvSpPr>
        <p:spPr/>
        <p:txBody>
          <a:bodyPr/>
          <a:lstStyle/>
          <a:p>
            <a:r>
              <a:rPr lang="en-IN" b="1" dirty="0"/>
              <a:t>IoT CONCEPTUAL FRAMEWORK</a:t>
            </a:r>
            <a:endParaRPr lang="en-AE" b="1" dirty="0"/>
          </a:p>
        </p:txBody>
      </p:sp>
      <p:sp>
        <p:nvSpPr>
          <p:cNvPr id="3" name="Content Placeholder 2">
            <a:extLst>
              <a:ext uri="{FF2B5EF4-FFF2-40B4-BE49-F238E27FC236}">
                <a16:creationId xmlns="" xmlns:a16="http://schemas.microsoft.com/office/drawing/2014/main" id="{D5B39D40-A828-4129-8F2A-ABB8EBCFB1B9}"/>
              </a:ext>
            </a:extLst>
          </p:cNvPr>
          <p:cNvSpPr>
            <a:spLocks noGrp="1"/>
          </p:cNvSpPr>
          <p:nvPr>
            <p:ph idx="1"/>
          </p:nvPr>
        </p:nvSpPr>
        <p:spPr/>
        <p:txBody>
          <a:bodyPr/>
          <a:lstStyle/>
          <a:p>
            <a:r>
              <a:rPr lang="en-US" dirty="0"/>
              <a:t>Example 1.1 showed a single object (umbrella) communicating with a central server for acquiring data. </a:t>
            </a:r>
          </a:p>
          <a:p>
            <a:endParaRPr lang="en-US" dirty="0"/>
          </a:p>
          <a:p>
            <a:r>
              <a:rPr lang="en-US" dirty="0"/>
              <a:t>The following equation describes a simple conceptual framework of IoT:</a:t>
            </a:r>
          </a:p>
          <a:p>
            <a:endParaRPr lang="en-US" dirty="0"/>
          </a:p>
          <a:p>
            <a:pPr marL="0" indent="0">
              <a:buNone/>
            </a:pPr>
            <a:r>
              <a:rPr lang="en-US" dirty="0"/>
              <a:t>								</a:t>
            </a:r>
            <a:r>
              <a:rPr lang="en-AE" dirty="0"/>
              <a:t>…1.1</a:t>
            </a:r>
          </a:p>
        </p:txBody>
      </p:sp>
      <p:sp>
        <p:nvSpPr>
          <p:cNvPr id="4" name="Footer Placeholder 3">
            <a:extLst>
              <a:ext uri="{FF2B5EF4-FFF2-40B4-BE49-F238E27FC236}">
                <a16:creationId xmlns="" xmlns:a16="http://schemas.microsoft.com/office/drawing/2014/main" id="{556109C3-2326-4AC5-8628-416A0804C316}"/>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27E1A7A5-1712-4B22-AB88-EE1251F1DB40}"/>
              </a:ext>
            </a:extLst>
          </p:cNvPr>
          <p:cNvSpPr>
            <a:spLocks noGrp="1"/>
          </p:cNvSpPr>
          <p:nvPr>
            <p:ph type="sldNum" sz="quarter" idx="12"/>
          </p:nvPr>
        </p:nvSpPr>
        <p:spPr/>
        <p:txBody>
          <a:bodyPr/>
          <a:lstStyle/>
          <a:p>
            <a:fld id="{C413443F-AA25-4B4F-AEAF-68BBC3B2A844}" type="slidenum">
              <a:rPr lang="en-IN" smtClean="0"/>
              <a:t>19</a:t>
            </a:fld>
            <a:endParaRPr lang="en-IN"/>
          </a:p>
        </p:txBody>
      </p:sp>
      <p:pic>
        <p:nvPicPr>
          <p:cNvPr id="6" name="Picture 5">
            <a:extLst>
              <a:ext uri="{FF2B5EF4-FFF2-40B4-BE49-F238E27FC236}">
                <a16:creationId xmlns="" xmlns:a16="http://schemas.microsoft.com/office/drawing/2014/main" id="{4FCABD81-AF15-EA7D-B1F7-571CFC68238A}"/>
              </a:ext>
            </a:extLst>
          </p:cNvPr>
          <p:cNvPicPr>
            <a:picLocks noChangeAspect="1"/>
          </p:cNvPicPr>
          <p:nvPr/>
        </p:nvPicPr>
        <p:blipFill>
          <a:blip r:embed="rId2"/>
          <a:stretch>
            <a:fillRect/>
          </a:stretch>
        </p:blipFill>
        <p:spPr>
          <a:xfrm>
            <a:off x="10749063" y="31108"/>
            <a:ext cx="1337959" cy="1194578"/>
          </a:xfrm>
          <a:prstGeom prst="rect">
            <a:avLst/>
          </a:prstGeom>
        </p:spPr>
      </p:pic>
      <p:graphicFrame>
        <p:nvGraphicFramePr>
          <p:cNvPr id="7" name="Content Placeholder 5">
            <a:extLst>
              <a:ext uri="{FF2B5EF4-FFF2-40B4-BE49-F238E27FC236}">
                <a16:creationId xmlns="" xmlns:a16="http://schemas.microsoft.com/office/drawing/2014/main" id="{C45C070F-0BE4-4E67-A954-02C967A51A96}"/>
              </a:ext>
            </a:extLst>
          </p:cNvPr>
          <p:cNvGraphicFramePr>
            <a:graphicFrameLocks/>
          </p:cNvGraphicFramePr>
          <p:nvPr>
            <p:extLst>
              <p:ext uri="{D42A27DB-BD31-4B8C-83A1-F6EECF244321}">
                <p14:modId xmlns:p14="http://schemas.microsoft.com/office/powerpoint/2010/main" val="1999801014"/>
              </p:ext>
            </p:extLst>
          </p:nvPr>
        </p:nvGraphicFramePr>
        <p:xfrm>
          <a:off x="741217" y="3956339"/>
          <a:ext cx="10515599" cy="2803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5497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9765DF-2A3E-4B99-8966-5A9EAB88392A}"/>
              </a:ext>
            </a:extLst>
          </p:cNvPr>
          <p:cNvSpPr>
            <a:spLocks noGrp="1"/>
          </p:cNvSpPr>
          <p:nvPr>
            <p:ph type="title"/>
          </p:nvPr>
        </p:nvSpPr>
        <p:spPr/>
        <p:txBody>
          <a:bodyPr/>
          <a:lstStyle/>
          <a:p>
            <a:r>
              <a:rPr lang="en-US" b="1" dirty="0"/>
              <a:t>IoT in our daily lives…</a:t>
            </a:r>
            <a:endParaRPr lang="en-AE" b="1" dirty="0"/>
          </a:p>
        </p:txBody>
      </p:sp>
      <p:pic>
        <p:nvPicPr>
          <p:cNvPr id="6" name="Content Placeholder 5"/>
          <p:cNvPicPr>
            <a:picLocks noGrp="1" noChangeAspect="1"/>
          </p:cNvPicPr>
          <p:nvPr>
            <p:ph idx="1"/>
          </p:nvPr>
        </p:nvPicPr>
        <p:blipFill>
          <a:blip r:embed="rId2"/>
          <a:srcRect l="9986" r="10335" b="3702"/>
          <a:stretch/>
        </p:blipFill>
        <p:spPr>
          <a:xfrm>
            <a:off x="2243666" y="1490875"/>
            <a:ext cx="7704668" cy="4190259"/>
          </a:xfrm>
          <a:prstGeom prst="rect">
            <a:avLst/>
          </a:prstGeom>
        </p:spPr>
      </p:pic>
      <p:sp>
        <p:nvSpPr>
          <p:cNvPr id="3" name="Footer Placeholder 2"/>
          <p:cNvSpPr>
            <a:spLocks noGrp="1"/>
          </p:cNvSpPr>
          <p:nvPr>
            <p:ph type="ftr" sz="quarter" idx="11"/>
          </p:nvPr>
        </p:nvSpPr>
        <p:spPr/>
        <p:txBody>
          <a:bodyPr/>
          <a:lstStyle/>
          <a:p>
            <a:r>
              <a:rPr lang="en-US"/>
              <a:t>Dept. of Computer Science</a:t>
            </a:r>
            <a:endParaRPr lang="en-IN" dirty="0"/>
          </a:p>
        </p:txBody>
      </p:sp>
      <p:sp>
        <p:nvSpPr>
          <p:cNvPr id="4" name="Slide Number Placeholder 3"/>
          <p:cNvSpPr>
            <a:spLocks noGrp="1"/>
          </p:cNvSpPr>
          <p:nvPr>
            <p:ph type="sldNum" sz="quarter" idx="12"/>
          </p:nvPr>
        </p:nvSpPr>
        <p:spPr/>
        <p:txBody>
          <a:bodyPr/>
          <a:lstStyle/>
          <a:p>
            <a:fld id="{C413443F-AA25-4B4F-AEAF-68BBC3B2A844}" type="slidenum">
              <a:rPr lang="en-IN" smtClean="0"/>
              <a:t>2</a:t>
            </a:fld>
            <a:endParaRPr lang="en-IN"/>
          </a:p>
        </p:txBody>
      </p:sp>
      <p:pic>
        <p:nvPicPr>
          <p:cNvPr id="5" name="Picture 4">
            <a:extLst>
              <a:ext uri="{FF2B5EF4-FFF2-40B4-BE49-F238E27FC236}">
                <a16:creationId xmlns="" xmlns:a16="http://schemas.microsoft.com/office/drawing/2014/main" id="{05112D00-D231-90B6-C64A-275A615E748D}"/>
              </a:ext>
            </a:extLst>
          </p:cNvPr>
          <p:cNvPicPr>
            <a:picLocks noChangeAspect="1"/>
          </p:cNvPicPr>
          <p:nvPr/>
        </p:nvPicPr>
        <p:blipFill>
          <a:blip r:embed="rId3"/>
          <a:stretch>
            <a:fillRect/>
          </a:stretch>
        </p:blipFill>
        <p:spPr>
          <a:xfrm>
            <a:off x="10749063" y="31108"/>
            <a:ext cx="1337959" cy="119457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ECAC300-4E1E-480C-A3A2-694BEA468A50}"/>
              </a:ext>
            </a:extLst>
          </p:cNvPr>
          <p:cNvSpPr>
            <a:spLocks noGrp="1"/>
          </p:cNvSpPr>
          <p:nvPr>
            <p:ph idx="1"/>
          </p:nvPr>
        </p:nvSpPr>
        <p:spPr>
          <a:xfrm>
            <a:off x="838200" y="2313709"/>
            <a:ext cx="10515600" cy="3863254"/>
          </a:xfrm>
        </p:spPr>
        <p:txBody>
          <a:bodyPr>
            <a:normAutofit/>
          </a:bodyPr>
          <a:lstStyle/>
          <a:p>
            <a:r>
              <a:rPr lang="en-US" dirty="0"/>
              <a:t>Equation 1.1 conceptually describes the Internet of </a:t>
            </a:r>
            <a:r>
              <a:rPr lang="en-US" dirty="0" smtClean="0"/>
              <a:t>umbrellas, </a:t>
            </a:r>
            <a:r>
              <a:rPr lang="en-US" dirty="0"/>
              <a:t>a controller, sensor and actuators, and the Internet for connectivity to a web </a:t>
            </a:r>
            <a:r>
              <a:rPr lang="en-IN" dirty="0"/>
              <a:t>service and a mobile service provider.</a:t>
            </a:r>
          </a:p>
          <a:p>
            <a:endParaRPr lang="en-IN" dirty="0"/>
          </a:p>
          <a:p>
            <a:r>
              <a:rPr lang="en-US" dirty="0"/>
              <a:t>Generally, IoT consists of an internetwork of devices and physical objects wherein a number of objects can gather the data at remote locations and communicate to units managing, acquiring, </a:t>
            </a:r>
            <a:r>
              <a:rPr lang="en-US" dirty="0" err="1"/>
              <a:t>organising</a:t>
            </a:r>
            <a:r>
              <a:rPr lang="en-US" dirty="0"/>
              <a:t> and analyzing the data in the processes and services.</a:t>
            </a:r>
          </a:p>
        </p:txBody>
      </p:sp>
      <p:sp>
        <p:nvSpPr>
          <p:cNvPr id="4" name="Footer Placeholder 3">
            <a:extLst>
              <a:ext uri="{FF2B5EF4-FFF2-40B4-BE49-F238E27FC236}">
                <a16:creationId xmlns="" xmlns:a16="http://schemas.microsoft.com/office/drawing/2014/main" id="{03412D63-4488-4E94-A64D-DF4687AF2486}"/>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4164FA92-2993-4E89-B4E6-1806FEE5CA5F}"/>
              </a:ext>
            </a:extLst>
          </p:cNvPr>
          <p:cNvSpPr>
            <a:spLocks noGrp="1"/>
          </p:cNvSpPr>
          <p:nvPr>
            <p:ph type="sldNum" sz="quarter" idx="12"/>
          </p:nvPr>
        </p:nvSpPr>
        <p:spPr/>
        <p:txBody>
          <a:bodyPr/>
          <a:lstStyle/>
          <a:p>
            <a:fld id="{C413443F-AA25-4B4F-AEAF-68BBC3B2A844}" type="slidenum">
              <a:rPr lang="en-IN" smtClean="0"/>
              <a:t>20</a:t>
            </a:fld>
            <a:endParaRPr lang="en-IN"/>
          </a:p>
        </p:txBody>
      </p:sp>
      <p:pic>
        <p:nvPicPr>
          <p:cNvPr id="6" name="Picture 5">
            <a:extLst>
              <a:ext uri="{FF2B5EF4-FFF2-40B4-BE49-F238E27FC236}">
                <a16:creationId xmlns="" xmlns:a16="http://schemas.microsoft.com/office/drawing/2014/main" id="{4FCABD81-AF15-EA7D-B1F7-571CFC68238A}"/>
              </a:ext>
            </a:extLst>
          </p:cNvPr>
          <p:cNvPicPr>
            <a:picLocks noChangeAspect="1"/>
          </p:cNvPicPr>
          <p:nvPr/>
        </p:nvPicPr>
        <p:blipFill>
          <a:blip r:embed="rId2"/>
          <a:stretch>
            <a:fillRect/>
          </a:stretch>
        </p:blipFill>
        <p:spPr>
          <a:xfrm>
            <a:off x="10749063" y="31108"/>
            <a:ext cx="1337959" cy="1194578"/>
          </a:xfrm>
          <a:prstGeom prst="rect">
            <a:avLst/>
          </a:prstGeom>
        </p:spPr>
      </p:pic>
      <p:grpSp>
        <p:nvGrpSpPr>
          <p:cNvPr id="7" name="Group 6"/>
          <p:cNvGrpSpPr/>
          <p:nvPr/>
        </p:nvGrpSpPr>
        <p:grpSpPr>
          <a:xfrm>
            <a:off x="902444" y="535755"/>
            <a:ext cx="9682430" cy="1444949"/>
            <a:chOff x="0" y="679287"/>
            <a:chExt cx="10515599" cy="1444949"/>
          </a:xfrm>
          <a:scene3d>
            <a:camera prst="orthographicFront">
              <a:rot lat="0" lon="0" rev="0"/>
            </a:camera>
            <a:lightRig rig="contrasting" dir="t">
              <a:rot lat="0" lon="0" rev="1200000"/>
            </a:lightRig>
          </a:scene3d>
        </p:grpSpPr>
        <p:sp>
          <p:nvSpPr>
            <p:cNvPr id="8" name="Rounded Rectangle 7"/>
            <p:cNvSpPr/>
            <p:nvPr/>
          </p:nvSpPr>
          <p:spPr>
            <a:xfrm>
              <a:off x="0" y="679287"/>
              <a:ext cx="10515599" cy="1444949"/>
            </a:xfrm>
            <a:prstGeom prst="roundRect">
              <a:avLst/>
            </a:prstGeom>
            <a:solidFill>
              <a:schemeClr val="tx1"/>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1">
                <a:shade val="80000"/>
                <a:hueOff val="0"/>
                <a:satOff val="0"/>
                <a:lumOff val="0"/>
                <a:alphaOff val="0"/>
              </a:schemeClr>
            </a:effectRef>
            <a:fontRef idx="minor">
              <a:schemeClr val="lt1"/>
            </a:fontRef>
          </p:style>
        </p:sp>
        <p:sp>
          <p:nvSpPr>
            <p:cNvPr id="9" name="Rounded Rectangle 4"/>
            <p:cNvSpPr txBox="1"/>
            <p:nvPr/>
          </p:nvSpPr>
          <p:spPr>
            <a:xfrm>
              <a:off x="70537" y="749824"/>
              <a:ext cx="10374525" cy="130387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US" sz="3600" kern="1200" dirty="0"/>
                <a:t>Physical Object + Controller, Sensor and Actuators + Internet = Internet of Things		</a:t>
              </a:r>
              <a:r>
                <a:rPr lang="en-US" sz="3600" kern="1200" dirty="0">
                  <a:effectLst>
                    <a:outerShdw blurRad="38100" dist="38100" dir="2700000" algn="tl">
                      <a:srgbClr val="000000">
                        <a:alpha val="43137"/>
                      </a:srgbClr>
                    </a:outerShdw>
                  </a:effectLst>
                </a:rPr>
                <a:t>….1.1</a:t>
              </a:r>
              <a:endParaRPr lang="en-AE" sz="3600" kern="1200"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710560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5C2FA20-5CB9-4D17-A17F-01A087E33551}"/>
              </a:ext>
            </a:extLst>
          </p:cNvPr>
          <p:cNvSpPr>
            <a:spLocks noGrp="1"/>
          </p:cNvSpPr>
          <p:nvPr>
            <p:ph idx="1"/>
          </p:nvPr>
        </p:nvSpPr>
        <p:spPr>
          <a:xfrm>
            <a:off x="838200" y="595746"/>
            <a:ext cx="9910863" cy="5910984"/>
          </a:xfrm>
        </p:spPr>
        <p:txBody>
          <a:bodyPr>
            <a:normAutofit/>
          </a:bodyPr>
          <a:lstStyle/>
          <a:p>
            <a:r>
              <a:rPr lang="en-US" dirty="0"/>
              <a:t>Example 1.2 showed the number of streetlights communicating data to the group controller which connects to the central server using the Internet. A general framework consists of the number of devices communicating data to a data </a:t>
            </a:r>
            <a:r>
              <a:rPr lang="en-US" dirty="0" err="1"/>
              <a:t>centre</a:t>
            </a:r>
            <a:r>
              <a:rPr lang="en-US" dirty="0"/>
              <a:t> or an enterprise or a cloud server. </a:t>
            </a:r>
          </a:p>
          <a:p>
            <a:endParaRPr lang="en-US" dirty="0"/>
          </a:p>
          <a:p>
            <a:r>
              <a:rPr lang="en-US" dirty="0"/>
              <a:t>The </a:t>
            </a:r>
            <a:r>
              <a:rPr lang="en-US" dirty="0" err="1"/>
              <a:t>IoT</a:t>
            </a:r>
            <a:r>
              <a:rPr lang="en-US" dirty="0"/>
              <a:t> framework, utilized in numerous applications as well as in enterprise and business processes, is generally more complex than the one represented by Equation 1.1. The following equation conceptually illustrates the actions and data communication occurring at successive levels in </a:t>
            </a:r>
            <a:r>
              <a:rPr lang="en-US" dirty="0" err="1"/>
              <a:t>IoT</a:t>
            </a:r>
            <a:r>
              <a:rPr lang="en-US" dirty="0"/>
              <a:t>, involving interconnected devices and objects.</a:t>
            </a:r>
            <a:endParaRPr lang="en-AE" dirty="0"/>
          </a:p>
        </p:txBody>
      </p:sp>
      <p:sp>
        <p:nvSpPr>
          <p:cNvPr id="4" name="Footer Placeholder 3">
            <a:extLst>
              <a:ext uri="{FF2B5EF4-FFF2-40B4-BE49-F238E27FC236}">
                <a16:creationId xmlns="" xmlns:a16="http://schemas.microsoft.com/office/drawing/2014/main" id="{B4F49ED1-AEF4-431E-9C3E-70518701CB02}"/>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D0CE2155-39F2-4664-BF1D-FF9871485BB9}"/>
              </a:ext>
            </a:extLst>
          </p:cNvPr>
          <p:cNvSpPr>
            <a:spLocks noGrp="1"/>
          </p:cNvSpPr>
          <p:nvPr>
            <p:ph type="sldNum" sz="quarter" idx="12"/>
          </p:nvPr>
        </p:nvSpPr>
        <p:spPr/>
        <p:txBody>
          <a:bodyPr/>
          <a:lstStyle/>
          <a:p>
            <a:fld id="{C413443F-AA25-4B4F-AEAF-68BBC3B2A844}" type="slidenum">
              <a:rPr lang="en-IN" smtClean="0"/>
              <a:t>21</a:t>
            </a:fld>
            <a:endParaRPr lang="en-IN"/>
          </a:p>
        </p:txBody>
      </p:sp>
      <p:pic>
        <p:nvPicPr>
          <p:cNvPr id="6" name="Picture 5">
            <a:extLst>
              <a:ext uri="{FF2B5EF4-FFF2-40B4-BE49-F238E27FC236}">
                <a16:creationId xmlns="" xmlns:a16="http://schemas.microsoft.com/office/drawing/2014/main" id="{4FCABD81-AF15-EA7D-B1F7-571CFC68238A}"/>
              </a:ext>
            </a:extLst>
          </p:cNvPr>
          <p:cNvPicPr>
            <a:picLocks noChangeAspect="1"/>
          </p:cNvPicPr>
          <p:nvPr/>
        </p:nvPicPr>
        <p:blipFill>
          <a:blip r:embed="rId2"/>
          <a:stretch>
            <a:fillRect/>
          </a:stretch>
        </p:blipFill>
        <p:spPr>
          <a:xfrm>
            <a:off x="10749063" y="44963"/>
            <a:ext cx="1337959" cy="1194578"/>
          </a:xfrm>
          <a:prstGeom prst="rect">
            <a:avLst/>
          </a:prstGeom>
        </p:spPr>
      </p:pic>
    </p:spTree>
    <p:extLst>
      <p:ext uri="{BB962C8B-B14F-4D97-AF65-F5344CB8AC3E}">
        <p14:creationId xmlns:p14="http://schemas.microsoft.com/office/powerpoint/2010/main" val="3091040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718EAE-4AFD-4814-A82B-C90354296DA8}"/>
              </a:ext>
            </a:extLst>
          </p:cNvPr>
          <p:cNvSpPr>
            <a:spLocks noGrp="1"/>
          </p:cNvSpPr>
          <p:nvPr>
            <p:ph type="title"/>
          </p:nvPr>
        </p:nvSpPr>
        <p:spPr/>
        <p:txBody>
          <a:bodyPr/>
          <a:lstStyle/>
          <a:p>
            <a:endParaRPr lang="en-AE" dirty="0"/>
          </a:p>
        </p:txBody>
      </p:sp>
      <p:graphicFrame>
        <p:nvGraphicFramePr>
          <p:cNvPr id="6" name="Content Placeholder 5">
            <a:extLst>
              <a:ext uri="{FF2B5EF4-FFF2-40B4-BE49-F238E27FC236}">
                <a16:creationId xmlns="" xmlns:a16="http://schemas.microsoft.com/office/drawing/2014/main" id="{C45C070F-0BE4-4E67-A954-02C967A51A96}"/>
              </a:ext>
            </a:extLst>
          </p:cNvPr>
          <p:cNvGraphicFramePr>
            <a:graphicFrameLocks noGrp="1"/>
          </p:cNvGraphicFramePr>
          <p:nvPr>
            <p:ph idx="1"/>
            <p:extLst>
              <p:ext uri="{D42A27DB-BD31-4B8C-83A1-F6EECF244321}">
                <p14:modId xmlns:p14="http://schemas.microsoft.com/office/powerpoint/2010/main" val="4163292881"/>
              </p:ext>
            </p:extLst>
          </p:nvPr>
        </p:nvGraphicFramePr>
        <p:xfrm>
          <a:off x="838199" y="1825625"/>
          <a:ext cx="10515599" cy="2803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 xmlns:a16="http://schemas.microsoft.com/office/drawing/2014/main" id="{E8475AC7-AD9D-46D8-98F2-04813F28EC2B}"/>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2E816946-F00E-4138-883E-0DCC75D73D6E}"/>
              </a:ext>
            </a:extLst>
          </p:cNvPr>
          <p:cNvSpPr>
            <a:spLocks noGrp="1"/>
          </p:cNvSpPr>
          <p:nvPr>
            <p:ph type="sldNum" sz="quarter" idx="12"/>
          </p:nvPr>
        </p:nvSpPr>
        <p:spPr/>
        <p:txBody>
          <a:bodyPr/>
          <a:lstStyle/>
          <a:p>
            <a:fld id="{C413443F-AA25-4B4F-AEAF-68BBC3B2A844}" type="slidenum">
              <a:rPr lang="en-IN" smtClean="0"/>
              <a:t>22</a:t>
            </a:fld>
            <a:endParaRPr lang="en-IN"/>
          </a:p>
        </p:txBody>
      </p:sp>
      <p:sp>
        <p:nvSpPr>
          <p:cNvPr id="7" name="TextBox 6">
            <a:extLst>
              <a:ext uri="{FF2B5EF4-FFF2-40B4-BE49-F238E27FC236}">
                <a16:creationId xmlns="" xmlns:a16="http://schemas.microsoft.com/office/drawing/2014/main" id="{CE14A4DD-9FD0-4C1F-8213-4A89F649C0F1}"/>
              </a:ext>
            </a:extLst>
          </p:cNvPr>
          <p:cNvSpPr txBox="1"/>
          <p:nvPr/>
        </p:nvSpPr>
        <p:spPr>
          <a:xfrm>
            <a:off x="1042988" y="4729163"/>
            <a:ext cx="10201275" cy="1077218"/>
          </a:xfrm>
          <a:prstGeom prst="rect">
            <a:avLst/>
          </a:prstGeom>
          <a:noFill/>
        </p:spPr>
        <p:txBody>
          <a:bodyPr wrap="square" rtlCol="0">
            <a:spAutoFit/>
          </a:bodyPr>
          <a:lstStyle/>
          <a:p>
            <a:r>
              <a:rPr lang="en-US" sz="3200" dirty="0"/>
              <a:t>Equation 1.2 is an IoT conceptual framework for the enterprise processes and services</a:t>
            </a:r>
            <a:endParaRPr lang="en-AE" sz="3200" dirty="0"/>
          </a:p>
        </p:txBody>
      </p:sp>
      <p:pic>
        <p:nvPicPr>
          <p:cNvPr id="8" name="Picture 7">
            <a:extLst>
              <a:ext uri="{FF2B5EF4-FFF2-40B4-BE49-F238E27FC236}">
                <a16:creationId xmlns="" xmlns:a16="http://schemas.microsoft.com/office/drawing/2014/main" id="{4FCABD81-AF15-EA7D-B1F7-571CFC68238A}"/>
              </a:ext>
            </a:extLst>
          </p:cNvPr>
          <p:cNvPicPr>
            <a:picLocks noChangeAspect="1"/>
          </p:cNvPicPr>
          <p:nvPr/>
        </p:nvPicPr>
        <p:blipFill>
          <a:blip r:embed="rId7"/>
          <a:stretch>
            <a:fillRect/>
          </a:stretch>
        </p:blipFill>
        <p:spPr>
          <a:xfrm>
            <a:off x="10749063" y="31108"/>
            <a:ext cx="1337959" cy="1194578"/>
          </a:xfrm>
          <a:prstGeom prst="rect">
            <a:avLst/>
          </a:prstGeom>
        </p:spPr>
      </p:pic>
    </p:spTree>
    <p:extLst>
      <p:ext uri="{BB962C8B-B14F-4D97-AF65-F5344CB8AC3E}">
        <p14:creationId xmlns:p14="http://schemas.microsoft.com/office/powerpoint/2010/main" val="288092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C6E8BF57-6668-4131-88DA-5FB39A699092}"/>
              </a:ext>
            </a:extLst>
          </p:cNvPr>
          <p:cNvSpPr>
            <a:spLocks noGrp="1"/>
          </p:cNvSpPr>
          <p:nvPr>
            <p:ph type="title"/>
          </p:nvPr>
        </p:nvSpPr>
        <p:spPr>
          <a:xfrm>
            <a:off x="838200" y="192087"/>
            <a:ext cx="10515600" cy="1325563"/>
          </a:xfrm>
          <a:solidFill>
            <a:schemeClr val="tx1"/>
          </a:solidFill>
        </p:spPr>
        <p:txBody>
          <a:bodyPr>
            <a:noAutofit/>
          </a:bodyPr>
          <a:lstStyle/>
          <a:p>
            <a:r>
              <a:rPr lang="en-US" sz="2800" b="1" dirty="0">
                <a:solidFill>
                  <a:schemeClr val="bg1"/>
                </a:solidFill>
              </a:rPr>
              <a:t>Gather + Enrich + Stream + Manage + Acquire + Organize and Analyze = Internet of things with connectivity to data center, enterprise or cloud server										….1.2</a:t>
            </a:r>
            <a:endParaRPr lang="en-AE" sz="2800" b="1" dirty="0">
              <a:solidFill>
                <a:schemeClr val="bg1"/>
              </a:solidFill>
            </a:endParaRPr>
          </a:p>
        </p:txBody>
      </p:sp>
      <p:sp>
        <p:nvSpPr>
          <p:cNvPr id="3" name="Content Placeholder 2">
            <a:extLst>
              <a:ext uri="{FF2B5EF4-FFF2-40B4-BE49-F238E27FC236}">
                <a16:creationId xmlns="" xmlns:a16="http://schemas.microsoft.com/office/drawing/2014/main" id="{53F86861-EDE4-43A4-A036-C0135519461C}"/>
              </a:ext>
            </a:extLst>
          </p:cNvPr>
          <p:cNvSpPr>
            <a:spLocks noGrp="1"/>
          </p:cNvSpPr>
          <p:nvPr>
            <p:ph idx="1"/>
          </p:nvPr>
        </p:nvSpPr>
        <p:spPr>
          <a:xfrm>
            <a:off x="840508" y="1639887"/>
            <a:ext cx="10513291" cy="3735677"/>
          </a:xfrm>
        </p:spPr>
        <p:txBody>
          <a:bodyPr>
            <a:noAutofit/>
          </a:bodyPr>
          <a:lstStyle/>
          <a:p>
            <a:pPr marL="0" indent="0">
              <a:buNone/>
            </a:pPr>
            <a:r>
              <a:rPr lang="en-US" sz="2300" dirty="0"/>
              <a:t>Gather: </a:t>
            </a:r>
            <a:r>
              <a:rPr lang="en-US" sz="2300" dirty="0" err="1"/>
              <a:t>IoT</a:t>
            </a:r>
            <a:r>
              <a:rPr lang="en-US" sz="2300" dirty="0"/>
              <a:t> devices collect data using sensors (e.g., temperature, humidity, motion).</a:t>
            </a:r>
          </a:p>
          <a:p>
            <a:pPr marL="0" indent="0">
              <a:buNone/>
            </a:pPr>
            <a:r>
              <a:rPr lang="en-US" sz="2300" dirty="0"/>
              <a:t>Enrich: The raw data is enhanced by adding context or combining it with other information to make it more useful.</a:t>
            </a:r>
          </a:p>
          <a:p>
            <a:pPr marL="0" indent="0">
              <a:buNone/>
            </a:pPr>
            <a:r>
              <a:rPr lang="en-US" sz="2300" dirty="0"/>
              <a:t>Stream: The data is transmitted, often in real time, to a central system or edge devices for processing.</a:t>
            </a:r>
          </a:p>
          <a:p>
            <a:pPr marL="0" indent="0">
              <a:buNone/>
            </a:pPr>
            <a:r>
              <a:rPr lang="en-US" sz="2300" dirty="0"/>
              <a:t>Manage: The system ensures proper control of devices, updates software, and monitors performance.</a:t>
            </a:r>
          </a:p>
          <a:p>
            <a:pPr marL="0" indent="0">
              <a:buNone/>
            </a:pPr>
            <a:r>
              <a:rPr lang="en-US" sz="2300" dirty="0"/>
              <a:t>Acquire: Data is securely stored in a system (e.g., cloud, local servers) for future use.</a:t>
            </a:r>
          </a:p>
          <a:p>
            <a:pPr marL="0" indent="0">
              <a:buNone/>
            </a:pPr>
            <a:r>
              <a:rPr lang="en-US" sz="2300" dirty="0"/>
              <a:t>Organize and Analyze: The stored data is processed and analyzed to generate insights and inform decisions.</a:t>
            </a:r>
          </a:p>
          <a:p>
            <a:pPr marL="0" indent="0">
              <a:buNone/>
            </a:pPr>
            <a:r>
              <a:rPr lang="en-US" sz="2300" dirty="0"/>
              <a:t>Connectivity: </a:t>
            </a:r>
            <a:r>
              <a:rPr lang="en-US" sz="2300" dirty="0" err="1"/>
              <a:t>IoT</a:t>
            </a:r>
            <a:r>
              <a:rPr lang="en-US" sz="2300" dirty="0"/>
              <a:t> systems connect to data centers, enterprise solutions, or cloud servers for advanced processing, remote access, and scalability.</a:t>
            </a:r>
          </a:p>
        </p:txBody>
      </p:sp>
      <p:sp>
        <p:nvSpPr>
          <p:cNvPr id="4" name="Footer Placeholder 3">
            <a:extLst>
              <a:ext uri="{FF2B5EF4-FFF2-40B4-BE49-F238E27FC236}">
                <a16:creationId xmlns="" xmlns:a16="http://schemas.microsoft.com/office/drawing/2014/main" id="{E593BD03-FE25-44FA-8C2E-752FD9D58178}"/>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AE25DC84-F861-4ABE-AFBE-9A9D999953B7}"/>
              </a:ext>
            </a:extLst>
          </p:cNvPr>
          <p:cNvSpPr>
            <a:spLocks noGrp="1"/>
          </p:cNvSpPr>
          <p:nvPr>
            <p:ph type="sldNum" sz="quarter" idx="12"/>
          </p:nvPr>
        </p:nvSpPr>
        <p:spPr/>
        <p:txBody>
          <a:bodyPr/>
          <a:lstStyle/>
          <a:p>
            <a:fld id="{C413443F-AA25-4B4F-AEAF-68BBC3B2A844}" type="slidenum">
              <a:rPr lang="en-IN" smtClean="0"/>
              <a:t>23</a:t>
            </a:fld>
            <a:endParaRPr lang="en-IN"/>
          </a:p>
        </p:txBody>
      </p:sp>
      <p:pic>
        <p:nvPicPr>
          <p:cNvPr id="7" name="Picture 6">
            <a:extLst>
              <a:ext uri="{FF2B5EF4-FFF2-40B4-BE49-F238E27FC236}">
                <a16:creationId xmlns="" xmlns:a16="http://schemas.microsoft.com/office/drawing/2014/main" id="{4FCABD81-AF15-EA7D-B1F7-571CFC68238A}"/>
              </a:ext>
            </a:extLst>
          </p:cNvPr>
          <p:cNvPicPr>
            <a:picLocks noChangeAspect="1"/>
          </p:cNvPicPr>
          <p:nvPr/>
        </p:nvPicPr>
        <p:blipFill>
          <a:blip r:embed="rId2"/>
          <a:stretch>
            <a:fillRect/>
          </a:stretch>
        </p:blipFill>
        <p:spPr>
          <a:xfrm>
            <a:off x="10684819" y="5268668"/>
            <a:ext cx="1337959" cy="1194578"/>
          </a:xfrm>
          <a:prstGeom prst="rect">
            <a:avLst/>
          </a:prstGeom>
        </p:spPr>
      </p:pic>
    </p:spTree>
    <p:extLst>
      <p:ext uri="{BB962C8B-B14F-4D97-AF65-F5344CB8AC3E}">
        <p14:creationId xmlns:p14="http://schemas.microsoft.com/office/powerpoint/2010/main" val="1488465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C6E8BF57-6668-4131-88DA-5FB39A699092}"/>
              </a:ext>
            </a:extLst>
          </p:cNvPr>
          <p:cNvSpPr>
            <a:spLocks noGrp="1"/>
          </p:cNvSpPr>
          <p:nvPr>
            <p:ph type="title"/>
          </p:nvPr>
        </p:nvSpPr>
        <p:spPr>
          <a:xfrm>
            <a:off x="838198" y="513555"/>
            <a:ext cx="10515600" cy="1325563"/>
          </a:xfrm>
          <a:solidFill>
            <a:schemeClr val="tx1"/>
          </a:solidFill>
        </p:spPr>
        <p:txBody>
          <a:bodyPr>
            <a:noAutofit/>
          </a:bodyPr>
          <a:lstStyle/>
          <a:p>
            <a:r>
              <a:rPr lang="en-US" sz="2800" b="1" dirty="0">
                <a:solidFill>
                  <a:schemeClr val="bg1"/>
                </a:solidFill>
              </a:rPr>
              <a:t>Gather + Enrich + Stream + Manage + Acquire + Organize and Analyze = Internet of things with connectivity to data center, enterprise or cloud server										….1.2</a:t>
            </a:r>
            <a:endParaRPr lang="en-AE" sz="2800" b="1" dirty="0">
              <a:solidFill>
                <a:schemeClr val="bg1"/>
              </a:solidFill>
            </a:endParaRPr>
          </a:p>
        </p:txBody>
      </p:sp>
      <p:sp>
        <p:nvSpPr>
          <p:cNvPr id="3" name="Content Placeholder 2">
            <a:extLst>
              <a:ext uri="{FF2B5EF4-FFF2-40B4-BE49-F238E27FC236}">
                <a16:creationId xmlns="" xmlns:a16="http://schemas.microsoft.com/office/drawing/2014/main" id="{53F86861-EDE4-43A4-A036-C0135519461C}"/>
              </a:ext>
            </a:extLst>
          </p:cNvPr>
          <p:cNvSpPr>
            <a:spLocks noGrp="1"/>
          </p:cNvSpPr>
          <p:nvPr>
            <p:ph idx="1"/>
          </p:nvPr>
        </p:nvSpPr>
        <p:spPr>
          <a:xfrm>
            <a:off x="838198" y="2362444"/>
            <a:ext cx="10513291" cy="3735677"/>
          </a:xfrm>
        </p:spPr>
        <p:txBody>
          <a:bodyPr>
            <a:noAutofit/>
          </a:bodyPr>
          <a:lstStyle/>
          <a:p>
            <a:pPr marL="0" indent="0">
              <a:buNone/>
            </a:pPr>
            <a:r>
              <a:rPr lang="en-US" sz="2500" dirty="0"/>
              <a:t>The diagram represents how </a:t>
            </a:r>
            <a:r>
              <a:rPr lang="en-US" sz="2500" dirty="0" err="1"/>
              <a:t>IoT</a:t>
            </a:r>
            <a:r>
              <a:rPr lang="en-US" sz="2500" dirty="0"/>
              <a:t> systems operate as a closed loop of collecting, transmitting, managing, and analyzing data to drive meaningful actions and insights. This interconnected flow ensures seamless communication between devices and centralized systems like the cloud or enterprise platforms, enabling efficient decision-making and automation in various domains like healthcare, manufacturing, transportation, and smart homes.</a:t>
            </a:r>
          </a:p>
        </p:txBody>
      </p:sp>
      <p:sp>
        <p:nvSpPr>
          <p:cNvPr id="4" name="Footer Placeholder 3">
            <a:extLst>
              <a:ext uri="{FF2B5EF4-FFF2-40B4-BE49-F238E27FC236}">
                <a16:creationId xmlns="" xmlns:a16="http://schemas.microsoft.com/office/drawing/2014/main" id="{E593BD03-FE25-44FA-8C2E-752FD9D58178}"/>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AE25DC84-F861-4ABE-AFBE-9A9D999953B7}"/>
              </a:ext>
            </a:extLst>
          </p:cNvPr>
          <p:cNvSpPr>
            <a:spLocks noGrp="1"/>
          </p:cNvSpPr>
          <p:nvPr>
            <p:ph type="sldNum" sz="quarter" idx="12"/>
          </p:nvPr>
        </p:nvSpPr>
        <p:spPr/>
        <p:txBody>
          <a:bodyPr/>
          <a:lstStyle/>
          <a:p>
            <a:fld id="{C413443F-AA25-4B4F-AEAF-68BBC3B2A844}" type="slidenum">
              <a:rPr lang="en-IN" smtClean="0"/>
              <a:t>24</a:t>
            </a:fld>
            <a:endParaRPr lang="en-IN"/>
          </a:p>
        </p:txBody>
      </p:sp>
      <p:pic>
        <p:nvPicPr>
          <p:cNvPr id="7" name="Picture 6">
            <a:extLst>
              <a:ext uri="{FF2B5EF4-FFF2-40B4-BE49-F238E27FC236}">
                <a16:creationId xmlns="" xmlns:a16="http://schemas.microsoft.com/office/drawing/2014/main" id="{4FCABD81-AF15-EA7D-B1F7-571CFC68238A}"/>
              </a:ext>
            </a:extLst>
          </p:cNvPr>
          <p:cNvPicPr>
            <a:picLocks noChangeAspect="1"/>
          </p:cNvPicPr>
          <p:nvPr/>
        </p:nvPicPr>
        <p:blipFill>
          <a:blip r:embed="rId2"/>
          <a:stretch>
            <a:fillRect/>
          </a:stretch>
        </p:blipFill>
        <p:spPr>
          <a:xfrm>
            <a:off x="10684819" y="5268668"/>
            <a:ext cx="1337959" cy="1194578"/>
          </a:xfrm>
          <a:prstGeom prst="rect">
            <a:avLst/>
          </a:prstGeom>
        </p:spPr>
      </p:pic>
    </p:spTree>
    <p:extLst>
      <p:ext uri="{BB962C8B-B14F-4D97-AF65-F5344CB8AC3E}">
        <p14:creationId xmlns:p14="http://schemas.microsoft.com/office/powerpoint/2010/main" val="578447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950CAE-624E-4AF8-BC97-43F0B1A8D461}"/>
              </a:ext>
            </a:extLst>
          </p:cNvPr>
          <p:cNvSpPr>
            <a:spLocks noGrp="1"/>
          </p:cNvSpPr>
          <p:nvPr>
            <p:ph type="title"/>
          </p:nvPr>
        </p:nvSpPr>
        <p:spPr/>
        <p:txBody>
          <a:bodyPr/>
          <a:lstStyle/>
          <a:p>
            <a:endParaRPr lang="en-AE"/>
          </a:p>
        </p:txBody>
      </p:sp>
      <p:sp>
        <p:nvSpPr>
          <p:cNvPr id="3" name="Content Placeholder 2">
            <a:extLst>
              <a:ext uri="{FF2B5EF4-FFF2-40B4-BE49-F238E27FC236}">
                <a16:creationId xmlns="" xmlns:a16="http://schemas.microsoft.com/office/drawing/2014/main" id="{C9EA192B-1406-46AB-8C07-94B2BD89644A}"/>
              </a:ext>
            </a:extLst>
          </p:cNvPr>
          <p:cNvSpPr>
            <a:spLocks noGrp="1"/>
          </p:cNvSpPr>
          <p:nvPr>
            <p:ph idx="1"/>
          </p:nvPr>
        </p:nvSpPr>
        <p:spPr>
          <a:xfrm>
            <a:off x="838200" y="2810754"/>
            <a:ext cx="10515600" cy="3545596"/>
          </a:xfrm>
        </p:spPr>
        <p:txBody>
          <a:bodyPr>
            <a:normAutofit/>
          </a:bodyPr>
          <a:lstStyle/>
          <a:p>
            <a:r>
              <a:rPr lang="en-US" dirty="0"/>
              <a:t>The equation above is an alternative conceptual representation for a complex system.</a:t>
            </a:r>
          </a:p>
          <a:p>
            <a:r>
              <a:rPr lang="en-US" dirty="0"/>
              <a:t>It is based on IBM IoT conceptual framework. The equation shows the actions and communication of data at successive levels in IoT. The framework manages the IoT services using data from internetwork of the devices and objects, internet and cloud services, and represents the flow of data from the IoT devices for managing the IoT services using the </a:t>
            </a:r>
            <a:r>
              <a:rPr lang="en-IN" dirty="0"/>
              <a:t>cloud server.</a:t>
            </a:r>
          </a:p>
        </p:txBody>
      </p:sp>
      <p:sp>
        <p:nvSpPr>
          <p:cNvPr id="4" name="Footer Placeholder 3">
            <a:extLst>
              <a:ext uri="{FF2B5EF4-FFF2-40B4-BE49-F238E27FC236}">
                <a16:creationId xmlns="" xmlns:a16="http://schemas.microsoft.com/office/drawing/2014/main" id="{34BC256A-B8DD-4952-B56E-72985B09701A}"/>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BB60030F-7B1A-4AE7-866F-5EFA2098267B}"/>
              </a:ext>
            </a:extLst>
          </p:cNvPr>
          <p:cNvSpPr>
            <a:spLocks noGrp="1"/>
          </p:cNvSpPr>
          <p:nvPr>
            <p:ph type="sldNum" sz="quarter" idx="12"/>
          </p:nvPr>
        </p:nvSpPr>
        <p:spPr/>
        <p:txBody>
          <a:bodyPr/>
          <a:lstStyle/>
          <a:p>
            <a:fld id="{C413443F-AA25-4B4F-AEAF-68BBC3B2A844}" type="slidenum">
              <a:rPr lang="en-IN" smtClean="0"/>
              <a:t>25</a:t>
            </a:fld>
            <a:endParaRPr lang="en-IN"/>
          </a:p>
        </p:txBody>
      </p:sp>
      <p:grpSp>
        <p:nvGrpSpPr>
          <p:cNvPr id="6" name="Group 5">
            <a:extLst>
              <a:ext uri="{FF2B5EF4-FFF2-40B4-BE49-F238E27FC236}">
                <a16:creationId xmlns="" xmlns:a16="http://schemas.microsoft.com/office/drawing/2014/main" id="{61391E65-EA51-4E8F-B667-4BD0707173F8}"/>
              </a:ext>
            </a:extLst>
          </p:cNvPr>
          <p:cNvGrpSpPr/>
          <p:nvPr/>
        </p:nvGrpSpPr>
        <p:grpSpPr>
          <a:xfrm>
            <a:off x="838200" y="365125"/>
            <a:ext cx="10515599" cy="2197979"/>
            <a:chOff x="0" y="188472"/>
            <a:chExt cx="10515599" cy="2426579"/>
          </a:xfrm>
          <a:scene3d>
            <a:camera prst="orthographicFront">
              <a:rot lat="0" lon="0" rev="0"/>
            </a:camera>
            <a:lightRig rig="contrasting" dir="t">
              <a:rot lat="0" lon="0" rev="1200000"/>
            </a:lightRig>
          </a:scene3d>
        </p:grpSpPr>
        <p:sp>
          <p:nvSpPr>
            <p:cNvPr id="7" name="Rectangle: Rounded Corners 6">
              <a:extLst>
                <a:ext uri="{FF2B5EF4-FFF2-40B4-BE49-F238E27FC236}">
                  <a16:creationId xmlns="" xmlns:a16="http://schemas.microsoft.com/office/drawing/2014/main" id="{54A9C72B-5DBC-484F-82CC-279E869C6C00}"/>
                </a:ext>
              </a:extLst>
            </p:cNvPr>
            <p:cNvSpPr/>
            <p:nvPr/>
          </p:nvSpPr>
          <p:spPr>
            <a:xfrm>
              <a:off x="0" y="188472"/>
              <a:ext cx="10515599" cy="2426579"/>
            </a:xfrm>
            <a:prstGeom prst="roundRect">
              <a:avLst/>
            </a:prstGeom>
            <a:solidFill>
              <a:schemeClr val="tx1"/>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1">
                <a:shade val="80000"/>
                <a:hueOff val="0"/>
                <a:satOff val="0"/>
                <a:lumOff val="0"/>
                <a:alphaOff val="0"/>
              </a:schemeClr>
            </a:effectRef>
            <a:fontRef idx="minor">
              <a:schemeClr val="lt1"/>
            </a:fontRef>
          </p:style>
        </p:sp>
        <p:sp>
          <p:nvSpPr>
            <p:cNvPr id="8" name="Rectangle: Rounded Corners 4">
              <a:extLst>
                <a:ext uri="{FF2B5EF4-FFF2-40B4-BE49-F238E27FC236}">
                  <a16:creationId xmlns="" xmlns:a16="http://schemas.microsoft.com/office/drawing/2014/main" id="{FD6F1141-2D2A-4B67-BE74-F7772E274836}"/>
                </a:ext>
              </a:extLst>
            </p:cNvPr>
            <p:cNvSpPr txBox="1"/>
            <p:nvPr/>
          </p:nvSpPr>
          <p:spPr>
            <a:xfrm>
              <a:off x="118456" y="306928"/>
              <a:ext cx="10278687" cy="218966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9540" tIns="129540" rIns="129540" bIns="129540" numCol="1" spcCol="1270" anchor="ctr" anchorCtr="0">
              <a:noAutofit/>
            </a:bodyPr>
            <a:lstStyle/>
            <a:p>
              <a:r>
                <a:rPr lang="en-US" sz="3600" dirty="0"/>
                <a:t>Gather + Consolidate + Connect + Collect + Assemble + Manage and </a:t>
              </a:r>
              <a:r>
                <a:rPr lang="en-US" sz="3600" dirty="0" err="1"/>
                <a:t>Analyse</a:t>
              </a:r>
              <a:r>
                <a:rPr lang="en-AE" sz="3600" dirty="0"/>
                <a:t>= Internet of Things with connectivity and cloud server</a:t>
              </a:r>
              <a:endParaRPr lang="en-US" sz="3600" dirty="0"/>
            </a:p>
          </p:txBody>
        </p:sp>
      </p:grpSp>
      <p:grpSp>
        <p:nvGrpSpPr>
          <p:cNvPr id="9" name="Group 8">
            <a:extLst>
              <a:ext uri="{FF2B5EF4-FFF2-40B4-BE49-F238E27FC236}">
                <a16:creationId xmlns="" xmlns:a16="http://schemas.microsoft.com/office/drawing/2014/main" id="{DBAA2238-EF08-4E54-91F5-EA3760FB2C85}"/>
              </a:ext>
            </a:extLst>
          </p:cNvPr>
          <p:cNvGrpSpPr/>
          <p:nvPr/>
        </p:nvGrpSpPr>
        <p:grpSpPr>
          <a:xfrm>
            <a:off x="838200" y="365125"/>
            <a:ext cx="10515599" cy="2163054"/>
            <a:chOff x="0" y="188472"/>
            <a:chExt cx="10515599" cy="2426579"/>
          </a:xfrm>
          <a:scene3d>
            <a:camera prst="orthographicFront">
              <a:rot lat="0" lon="0" rev="0"/>
            </a:camera>
            <a:lightRig rig="contrasting" dir="t">
              <a:rot lat="0" lon="0" rev="1200000"/>
            </a:lightRig>
          </a:scene3d>
        </p:grpSpPr>
        <p:sp>
          <p:nvSpPr>
            <p:cNvPr id="10" name="Rectangle: Rounded Corners 9">
              <a:extLst>
                <a:ext uri="{FF2B5EF4-FFF2-40B4-BE49-F238E27FC236}">
                  <a16:creationId xmlns="" xmlns:a16="http://schemas.microsoft.com/office/drawing/2014/main" id="{5D96DB38-0C3A-45C3-967C-F3CB74659897}"/>
                </a:ext>
              </a:extLst>
            </p:cNvPr>
            <p:cNvSpPr/>
            <p:nvPr/>
          </p:nvSpPr>
          <p:spPr>
            <a:xfrm>
              <a:off x="0" y="188472"/>
              <a:ext cx="10515599" cy="2426579"/>
            </a:xfrm>
            <a:prstGeom prst="roundRect">
              <a:avLst/>
            </a:prstGeom>
            <a:solidFill>
              <a:schemeClr val="tx1"/>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1">
                <a:shade val="80000"/>
                <a:hueOff val="0"/>
                <a:satOff val="0"/>
                <a:lumOff val="0"/>
                <a:alphaOff val="0"/>
              </a:schemeClr>
            </a:effectRef>
            <a:fontRef idx="minor">
              <a:schemeClr val="lt1"/>
            </a:fontRef>
          </p:style>
        </p:sp>
        <p:sp>
          <p:nvSpPr>
            <p:cNvPr id="11" name="Rectangle: Rounded Corners 4">
              <a:extLst>
                <a:ext uri="{FF2B5EF4-FFF2-40B4-BE49-F238E27FC236}">
                  <a16:creationId xmlns="" xmlns:a16="http://schemas.microsoft.com/office/drawing/2014/main" id="{B220B3A6-61C7-4E0F-B67B-EEE0DE2878F0}"/>
                </a:ext>
              </a:extLst>
            </p:cNvPr>
            <p:cNvSpPr txBox="1"/>
            <p:nvPr/>
          </p:nvSpPr>
          <p:spPr>
            <a:xfrm>
              <a:off x="118456" y="306928"/>
              <a:ext cx="10278687" cy="218966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9540" tIns="129540" rIns="129540" bIns="129540" numCol="1" spcCol="1270" anchor="ctr" anchorCtr="0">
              <a:noAutofit/>
            </a:bodyPr>
            <a:lstStyle/>
            <a:p>
              <a:r>
                <a:rPr lang="en-US" sz="3600" dirty="0"/>
                <a:t>Gather + Consolidate + Connect + Collect + Assemble + Manage and </a:t>
              </a:r>
              <a:r>
                <a:rPr lang="en-US" sz="3600" dirty="0" err="1"/>
                <a:t>Analyse</a:t>
              </a:r>
              <a:r>
                <a:rPr lang="en-AE" sz="3600" dirty="0"/>
                <a:t>= Internet of Things with connectivity and cloud server			…1.3</a:t>
              </a:r>
              <a:endParaRPr lang="en-US" sz="3600" dirty="0"/>
            </a:p>
          </p:txBody>
        </p:sp>
      </p:grpSp>
      <p:pic>
        <p:nvPicPr>
          <p:cNvPr id="12" name="Picture 11">
            <a:extLst>
              <a:ext uri="{FF2B5EF4-FFF2-40B4-BE49-F238E27FC236}">
                <a16:creationId xmlns="" xmlns:a16="http://schemas.microsoft.com/office/drawing/2014/main" id="{4FCABD81-AF15-EA7D-B1F7-571CFC68238A}"/>
              </a:ext>
            </a:extLst>
          </p:cNvPr>
          <p:cNvPicPr>
            <a:picLocks noChangeAspect="1"/>
          </p:cNvPicPr>
          <p:nvPr/>
        </p:nvPicPr>
        <p:blipFill>
          <a:blip r:embed="rId2"/>
          <a:stretch>
            <a:fillRect/>
          </a:stretch>
        </p:blipFill>
        <p:spPr>
          <a:xfrm>
            <a:off x="10854041" y="5236284"/>
            <a:ext cx="1337959" cy="1194578"/>
          </a:xfrm>
          <a:prstGeom prst="rect">
            <a:avLst/>
          </a:prstGeom>
        </p:spPr>
      </p:pic>
    </p:spTree>
    <p:extLst>
      <p:ext uri="{BB962C8B-B14F-4D97-AF65-F5344CB8AC3E}">
        <p14:creationId xmlns:p14="http://schemas.microsoft.com/office/powerpoint/2010/main" val="2574705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A0C2F50-43F4-4819-9022-89123215C811}"/>
              </a:ext>
            </a:extLst>
          </p:cNvPr>
          <p:cNvSpPr>
            <a:spLocks noGrp="1"/>
          </p:cNvSpPr>
          <p:nvPr>
            <p:ph idx="1"/>
          </p:nvPr>
        </p:nvSpPr>
        <p:spPr>
          <a:xfrm>
            <a:off x="838200" y="2977983"/>
            <a:ext cx="10515600" cy="3198980"/>
          </a:xfrm>
        </p:spPr>
        <p:txBody>
          <a:bodyPr>
            <a:normAutofit fontScale="92500"/>
          </a:bodyPr>
          <a:lstStyle/>
          <a:p>
            <a:pPr marL="0" indent="0">
              <a:buNone/>
            </a:pPr>
            <a:r>
              <a:rPr lang="en-US" dirty="0"/>
              <a:t>Equation 1.3 represents a complex conceptual framework for IoT using cloud-platform based processes and services. The steps are as follows:</a:t>
            </a:r>
          </a:p>
          <a:p>
            <a:pPr marL="0" indent="0">
              <a:buNone/>
            </a:pPr>
            <a:r>
              <a:rPr lang="en-US" dirty="0"/>
              <a:t>1. Levels 1 and 2 consist of a sensor network to gather and consolidate the data. First level gathers the data of the things (devices) using sensors circuits. The sensor connects to a gateway. Data then consolidates at the second level, for example, transformation at the gateway at level 2.</a:t>
            </a:r>
          </a:p>
          <a:p>
            <a:pPr marL="0" indent="0">
              <a:buNone/>
            </a:pPr>
            <a:r>
              <a:rPr lang="en-US" dirty="0"/>
              <a:t>2. The gateway at level 2 communicates the data streams between levels 2 and 3. The </a:t>
            </a:r>
            <a:r>
              <a:rPr lang="en-IN" dirty="0"/>
              <a:t>system uses a communication-management subsystem at level 3 </a:t>
            </a:r>
          </a:p>
        </p:txBody>
      </p:sp>
      <p:sp>
        <p:nvSpPr>
          <p:cNvPr id="4" name="Footer Placeholder 3">
            <a:extLst>
              <a:ext uri="{FF2B5EF4-FFF2-40B4-BE49-F238E27FC236}">
                <a16:creationId xmlns="" xmlns:a16="http://schemas.microsoft.com/office/drawing/2014/main" id="{C16955F6-3236-4183-B59F-DC0A3903931F}"/>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112B9E9C-5961-488A-B28D-5725466C1139}"/>
              </a:ext>
            </a:extLst>
          </p:cNvPr>
          <p:cNvSpPr>
            <a:spLocks noGrp="1"/>
          </p:cNvSpPr>
          <p:nvPr>
            <p:ph type="sldNum" sz="quarter" idx="12"/>
          </p:nvPr>
        </p:nvSpPr>
        <p:spPr/>
        <p:txBody>
          <a:bodyPr/>
          <a:lstStyle/>
          <a:p>
            <a:fld id="{C413443F-AA25-4B4F-AEAF-68BBC3B2A844}" type="slidenum">
              <a:rPr lang="en-IN" smtClean="0"/>
              <a:t>26</a:t>
            </a:fld>
            <a:endParaRPr lang="en-IN"/>
          </a:p>
        </p:txBody>
      </p:sp>
      <p:sp>
        <p:nvSpPr>
          <p:cNvPr id="7" name="Rectangle: Rounded Corners 6">
            <a:extLst>
              <a:ext uri="{FF2B5EF4-FFF2-40B4-BE49-F238E27FC236}">
                <a16:creationId xmlns="" xmlns:a16="http://schemas.microsoft.com/office/drawing/2014/main" id="{F60A5E7A-A939-4407-9713-0F55EC4F5279}"/>
              </a:ext>
            </a:extLst>
          </p:cNvPr>
          <p:cNvSpPr/>
          <p:nvPr/>
        </p:nvSpPr>
        <p:spPr>
          <a:xfrm>
            <a:off x="838201" y="375798"/>
            <a:ext cx="10515599" cy="2426579"/>
          </a:xfrm>
          <a:prstGeom prst="roundRect">
            <a:avLst/>
          </a:prstGeom>
          <a:solidFill>
            <a:schemeClr val="tx1"/>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1">
              <a:shade val="80000"/>
              <a:hueOff val="0"/>
              <a:satOff val="0"/>
              <a:lumOff val="0"/>
              <a:alphaOff val="0"/>
            </a:schemeClr>
          </a:effectRef>
          <a:fontRef idx="minor">
            <a:schemeClr val="lt1"/>
          </a:fontRef>
        </p:style>
      </p:sp>
      <p:pic>
        <p:nvPicPr>
          <p:cNvPr id="9" name="Picture 8">
            <a:extLst>
              <a:ext uri="{FF2B5EF4-FFF2-40B4-BE49-F238E27FC236}">
                <a16:creationId xmlns="" xmlns:a16="http://schemas.microsoft.com/office/drawing/2014/main" id="{4FCABD81-AF15-EA7D-B1F7-571CFC68238A}"/>
              </a:ext>
            </a:extLst>
          </p:cNvPr>
          <p:cNvPicPr>
            <a:picLocks noChangeAspect="1"/>
          </p:cNvPicPr>
          <p:nvPr/>
        </p:nvPicPr>
        <p:blipFill>
          <a:blip r:embed="rId2"/>
          <a:stretch>
            <a:fillRect/>
          </a:stretch>
        </p:blipFill>
        <p:spPr>
          <a:xfrm>
            <a:off x="10923349" y="0"/>
            <a:ext cx="1337959" cy="1194578"/>
          </a:xfrm>
          <a:prstGeom prst="rect">
            <a:avLst/>
          </a:prstGeom>
        </p:spPr>
      </p:pic>
      <p:sp>
        <p:nvSpPr>
          <p:cNvPr id="10" name="Rectangle: Rounded Corners 4">
            <a:extLst>
              <a:ext uri="{FF2B5EF4-FFF2-40B4-BE49-F238E27FC236}">
                <a16:creationId xmlns="" xmlns:a16="http://schemas.microsoft.com/office/drawing/2014/main" id="{D21DD453-CBCB-4BC1-BA7F-CF5234060A38}"/>
              </a:ext>
            </a:extLst>
          </p:cNvPr>
          <p:cNvSpPr txBox="1"/>
          <p:nvPr/>
        </p:nvSpPr>
        <p:spPr>
          <a:xfrm>
            <a:off x="956657" y="494254"/>
            <a:ext cx="10278687" cy="2189667"/>
          </a:xfrm>
          <a:prstGeom prst="rect">
            <a:avLst/>
          </a:prstGeom>
          <a:scene3d>
            <a:camera prst="orthographicFront">
              <a:rot lat="0" lon="0" rev="0"/>
            </a:camera>
            <a:lightRig rig="contrasting" dir="t">
              <a:rot lat="0" lon="0" rev="12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129540" tIns="129540" rIns="129540" bIns="129540" numCol="1" spcCol="1270" anchor="ctr" anchorCtr="0">
            <a:noAutofit/>
          </a:bodyPr>
          <a:lstStyle/>
          <a:p>
            <a:r>
              <a:rPr lang="en-US" sz="3600" dirty="0"/>
              <a:t>Gather + Consolidate + Connect + Collect + Assemble + Manage and </a:t>
            </a:r>
            <a:r>
              <a:rPr lang="en-US" sz="3600" dirty="0" err="1"/>
              <a:t>Analyse</a:t>
            </a:r>
            <a:r>
              <a:rPr lang="en-AE" sz="3600" dirty="0"/>
              <a:t>= Internet of Things with connectivity and cloud server			…1.3</a:t>
            </a:r>
            <a:endParaRPr lang="en-US" sz="3600" dirty="0"/>
          </a:p>
        </p:txBody>
      </p:sp>
    </p:spTree>
    <p:extLst>
      <p:ext uri="{BB962C8B-B14F-4D97-AF65-F5344CB8AC3E}">
        <p14:creationId xmlns:p14="http://schemas.microsoft.com/office/powerpoint/2010/main" val="2852687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A0C2F50-43F4-4819-9022-89123215C811}"/>
              </a:ext>
            </a:extLst>
          </p:cNvPr>
          <p:cNvSpPr>
            <a:spLocks noGrp="1"/>
          </p:cNvSpPr>
          <p:nvPr>
            <p:ph idx="1"/>
          </p:nvPr>
        </p:nvSpPr>
        <p:spPr>
          <a:xfrm>
            <a:off x="838200" y="2977983"/>
            <a:ext cx="10515600" cy="3198980"/>
          </a:xfrm>
        </p:spPr>
        <p:txBody>
          <a:bodyPr>
            <a:normAutofit/>
          </a:bodyPr>
          <a:lstStyle/>
          <a:p>
            <a:pPr marL="0" indent="0">
              <a:buNone/>
            </a:pPr>
            <a:r>
              <a:rPr lang="en-US" dirty="0" smtClean="0"/>
              <a:t>3. An information service consists of connect, collect, assemble and manage subsystems at levels 3 and 4. The services render from level 4.</a:t>
            </a:r>
          </a:p>
          <a:p>
            <a:pPr marL="0" indent="0">
              <a:buNone/>
            </a:pPr>
            <a:r>
              <a:rPr lang="en-US" dirty="0" smtClean="0"/>
              <a:t>4</a:t>
            </a:r>
            <a:r>
              <a:rPr lang="en-US" dirty="0"/>
              <a:t>. Real time series analysis, data analytics and intelligence subsystems are also at levels 4 and 5. A cloud infrastructure, a data store or database acquires the data at </a:t>
            </a:r>
            <a:r>
              <a:rPr lang="en-IN" dirty="0"/>
              <a:t>level 5.</a:t>
            </a:r>
            <a:endParaRPr lang="en-AE" dirty="0"/>
          </a:p>
        </p:txBody>
      </p:sp>
      <p:sp>
        <p:nvSpPr>
          <p:cNvPr id="4" name="Footer Placeholder 3">
            <a:extLst>
              <a:ext uri="{FF2B5EF4-FFF2-40B4-BE49-F238E27FC236}">
                <a16:creationId xmlns="" xmlns:a16="http://schemas.microsoft.com/office/drawing/2014/main" id="{C16955F6-3236-4183-B59F-DC0A3903931F}"/>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112B9E9C-5961-488A-B28D-5725466C1139}"/>
              </a:ext>
            </a:extLst>
          </p:cNvPr>
          <p:cNvSpPr>
            <a:spLocks noGrp="1"/>
          </p:cNvSpPr>
          <p:nvPr>
            <p:ph type="sldNum" sz="quarter" idx="12"/>
          </p:nvPr>
        </p:nvSpPr>
        <p:spPr/>
        <p:txBody>
          <a:bodyPr/>
          <a:lstStyle/>
          <a:p>
            <a:fld id="{C413443F-AA25-4B4F-AEAF-68BBC3B2A844}" type="slidenum">
              <a:rPr lang="en-IN" smtClean="0"/>
              <a:t>27</a:t>
            </a:fld>
            <a:endParaRPr lang="en-IN"/>
          </a:p>
        </p:txBody>
      </p:sp>
      <p:grpSp>
        <p:nvGrpSpPr>
          <p:cNvPr id="6" name="Group 5">
            <a:extLst>
              <a:ext uri="{FF2B5EF4-FFF2-40B4-BE49-F238E27FC236}">
                <a16:creationId xmlns="" xmlns:a16="http://schemas.microsoft.com/office/drawing/2014/main" id="{34986A97-8B4A-49EA-815A-D6EC36A7BA9F}"/>
              </a:ext>
            </a:extLst>
          </p:cNvPr>
          <p:cNvGrpSpPr/>
          <p:nvPr/>
        </p:nvGrpSpPr>
        <p:grpSpPr>
          <a:xfrm>
            <a:off x="838201" y="375798"/>
            <a:ext cx="10515599" cy="2426579"/>
            <a:chOff x="0" y="188472"/>
            <a:chExt cx="10515599" cy="2426579"/>
          </a:xfrm>
          <a:scene3d>
            <a:camera prst="orthographicFront">
              <a:rot lat="0" lon="0" rev="0"/>
            </a:camera>
            <a:lightRig rig="contrasting" dir="t">
              <a:rot lat="0" lon="0" rev="1200000"/>
            </a:lightRig>
          </a:scene3d>
        </p:grpSpPr>
        <p:sp>
          <p:nvSpPr>
            <p:cNvPr id="7" name="Rectangle: Rounded Corners 6">
              <a:extLst>
                <a:ext uri="{FF2B5EF4-FFF2-40B4-BE49-F238E27FC236}">
                  <a16:creationId xmlns="" xmlns:a16="http://schemas.microsoft.com/office/drawing/2014/main" id="{F60A5E7A-A939-4407-9713-0F55EC4F5279}"/>
                </a:ext>
              </a:extLst>
            </p:cNvPr>
            <p:cNvSpPr/>
            <p:nvPr/>
          </p:nvSpPr>
          <p:spPr>
            <a:xfrm>
              <a:off x="0" y="188472"/>
              <a:ext cx="10515599" cy="2426579"/>
            </a:xfrm>
            <a:prstGeom prst="roundRect">
              <a:avLst/>
            </a:prstGeom>
            <a:solidFill>
              <a:schemeClr val="tx1"/>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1">
                <a:shade val="80000"/>
                <a:hueOff val="0"/>
                <a:satOff val="0"/>
                <a:lumOff val="0"/>
                <a:alphaOff val="0"/>
              </a:schemeClr>
            </a:effectRef>
            <a:fontRef idx="minor">
              <a:schemeClr val="lt1"/>
            </a:fontRef>
          </p:style>
        </p:sp>
        <p:sp>
          <p:nvSpPr>
            <p:cNvPr id="8" name="Rectangle: Rounded Corners 4">
              <a:extLst>
                <a:ext uri="{FF2B5EF4-FFF2-40B4-BE49-F238E27FC236}">
                  <a16:creationId xmlns="" xmlns:a16="http://schemas.microsoft.com/office/drawing/2014/main" id="{D21DD453-CBCB-4BC1-BA7F-CF5234060A38}"/>
                </a:ext>
              </a:extLst>
            </p:cNvPr>
            <p:cNvSpPr txBox="1"/>
            <p:nvPr/>
          </p:nvSpPr>
          <p:spPr>
            <a:xfrm>
              <a:off x="118456" y="306928"/>
              <a:ext cx="10278687" cy="218966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9540" tIns="129540" rIns="129540" bIns="129540" numCol="1" spcCol="1270" anchor="ctr" anchorCtr="0">
              <a:noAutofit/>
            </a:bodyPr>
            <a:lstStyle/>
            <a:p>
              <a:r>
                <a:rPr lang="en-US" sz="3600" dirty="0"/>
                <a:t>Gather + Consolidate + Connect + Collect + Assemble + Manage and </a:t>
              </a:r>
              <a:r>
                <a:rPr lang="en-US" sz="3600" dirty="0" err="1"/>
                <a:t>Analyse</a:t>
              </a:r>
              <a:r>
                <a:rPr lang="en-AE" sz="3600" dirty="0"/>
                <a:t>= Internet of Things with connectivity and cloud server			…1.3</a:t>
              </a:r>
              <a:endParaRPr lang="en-US" sz="3600" dirty="0"/>
            </a:p>
          </p:txBody>
        </p:sp>
      </p:grpSp>
      <p:pic>
        <p:nvPicPr>
          <p:cNvPr id="9" name="Picture 8">
            <a:extLst>
              <a:ext uri="{FF2B5EF4-FFF2-40B4-BE49-F238E27FC236}">
                <a16:creationId xmlns="" xmlns:a16="http://schemas.microsoft.com/office/drawing/2014/main" id="{4FCABD81-AF15-EA7D-B1F7-571CFC68238A}"/>
              </a:ext>
            </a:extLst>
          </p:cNvPr>
          <p:cNvPicPr>
            <a:picLocks noChangeAspect="1"/>
          </p:cNvPicPr>
          <p:nvPr/>
        </p:nvPicPr>
        <p:blipFill>
          <a:blip r:embed="rId2"/>
          <a:stretch>
            <a:fillRect/>
          </a:stretch>
        </p:blipFill>
        <p:spPr>
          <a:xfrm>
            <a:off x="10684820" y="5712230"/>
            <a:ext cx="1337959" cy="1194578"/>
          </a:xfrm>
          <a:prstGeom prst="rect">
            <a:avLst/>
          </a:prstGeom>
        </p:spPr>
      </p:pic>
    </p:spTree>
    <p:extLst>
      <p:ext uri="{BB962C8B-B14F-4D97-AF65-F5344CB8AC3E}">
        <p14:creationId xmlns:p14="http://schemas.microsoft.com/office/powerpoint/2010/main" val="2185764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C94F600-24CB-4118-9668-FC0893D882F8}"/>
              </a:ext>
            </a:extLst>
          </p:cNvPr>
          <p:cNvSpPr>
            <a:spLocks noGrp="1"/>
          </p:cNvSpPr>
          <p:nvPr>
            <p:ph idx="1"/>
          </p:nvPr>
        </p:nvSpPr>
        <p:spPr>
          <a:xfrm>
            <a:off x="109538" y="490680"/>
            <a:ext cx="3929062" cy="6581775"/>
          </a:xfrm>
        </p:spPr>
        <p:txBody>
          <a:bodyPr>
            <a:normAutofit/>
          </a:bodyPr>
          <a:lstStyle/>
          <a:p>
            <a:pPr marL="0" indent="0">
              <a:buNone/>
            </a:pPr>
            <a:r>
              <a:rPr lang="en-US" sz="2400" dirty="0"/>
              <a:t>1. Levels 1 and 2 consist of a </a:t>
            </a:r>
            <a:r>
              <a:rPr lang="en-US" sz="2400" dirty="0">
                <a:solidFill>
                  <a:schemeClr val="accent4">
                    <a:lumMod val="50000"/>
                  </a:schemeClr>
                </a:solidFill>
              </a:rPr>
              <a:t>sensor network to gather and consolidate the </a:t>
            </a:r>
            <a:r>
              <a:rPr lang="en-US" sz="2400" dirty="0" smtClean="0">
                <a:solidFill>
                  <a:schemeClr val="accent4">
                    <a:lumMod val="50000"/>
                  </a:schemeClr>
                </a:solidFill>
              </a:rPr>
              <a:t>data</a:t>
            </a:r>
            <a:r>
              <a:rPr lang="en-US" sz="2400" dirty="0">
                <a:solidFill>
                  <a:schemeClr val="accent4">
                    <a:lumMod val="50000"/>
                  </a:schemeClr>
                </a:solidFill>
              </a:rPr>
              <a:t>.</a:t>
            </a:r>
            <a:r>
              <a:rPr lang="en-US" sz="2400" dirty="0"/>
              <a:t> First level gathers the data of the things (devices) using sensors circuits. The sensor connects to a gateway. Data then consolidates at the second level, for example, </a:t>
            </a:r>
            <a:r>
              <a:rPr lang="en-US" sz="2400" dirty="0">
                <a:solidFill>
                  <a:schemeClr val="accent4">
                    <a:lumMod val="50000"/>
                  </a:schemeClr>
                </a:solidFill>
              </a:rPr>
              <a:t>transformation at the gateway </a:t>
            </a:r>
            <a:r>
              <a:rPr lang="en-US" sz="2400" dirty="0"/>
              <a:t>at level 2.</a:t>
            </a:r>
          </a:p>
          <a:p>
            <a:pPr marL="0" indent="0">
              <a:buNone/>
            </a:pPr>
            <a:r>
              <a:rPr lang="en-US" sz="2400" dirty="0"/>
              <a:t>2. The gateway at level 2 communicates the data streams between levels 2 and 3. The </a:t>
            </a:r>
            <a:r>
              <a:rPr lang="en-IN" sz="2400" dirty="0"/>
              <a:t>system uses a </a:t>
            </a:r>
            <a:r>
              <a:rPr lang="en-IN" sz="2400" dirty="0">
                <a:solidFill>
                  <a:schemeClr val="accent4">
                    <a:lumMod val="50000"/>
                  </a:schemeClr>
                </a:solidFill>
              </a:rPr>
              <a:t>communication-management subsystem </a:t>
            </a:r>
            <a:r>
              <a:rPr lang="en-IN" sz="2400" dirty="0"/>
              <a:t>at level 3 </a:t>
            </a:r>
          </a:p>
        </p:txBody>
      </p:sp>
      <p:sp>
        <p:nvSpPr>
          <p:cNvPr id="4" name="Footer Placeholder 3">
            <a:extLst>
              <a:ext uri="{FF2B5EF4-FFF2-40B4-BE49-F238E27FC236}">
                <a16:creationId xmlns="" xmlns:a16="http://schemas.microsoft.com/office/drawing/2014/main" id="{ECB1F210-28CA-4032-9C8B-4EDC909CB6B7}"/>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226259AB-FE09-414C-A8F8-A1BD6338E287}"/>
              </a:ext>
            </a:extLst>
          </p:cNvPr>
          <p:cNvSpPr>
            <a:spLocks noGrp="1"/>
          </p:cNvSpPr>
          <p:nvPr>
            <p:ph type="sldNum" sz="quarter" idx="12"/>
          </p:nvPr>
        </p:nvSpPr>
        <p:spPr/>
        <p:txBody>
          <a:bodyPr/>
          <a:lstStyle/>
          <a:p>
            <a:fld id="{C413443F-AA25-4B4F-AEAF-68BBC3B2A844}" type="slidenum">
              <a:rPr lang="en-IN" smtClean="0"/>
              <a:t>28</a:t>
            </a:fld>
            <a:endParaRPr lang="en-IN"/>
          </a:p>
        </p:txBody>
      </p:sp>
      <p:pic>
        <p:nvPicPr>
          <p:cNvPr id="6" name="Picture 5">
            <a:extLst>
              <a:ext uri="{FF2B5EF4-FFF2-40B4-BE49-F238E27FC236}">
                <a16:creationId xmlns="" xmlns:a16="http://schemas.microsoft.com/office/drawing/2014/main" id="{3C9E169A-8F5F-4B5E-A98D-DF4965D8FA94}"/>
              </a:ext>
            </a:extLst>
          </p:cNvPr>
          <p:cNvPicPr>
            <a:picLocks noChangeAspect="1"/>
          </p:cNvPicPr>
          <p:nvPr/>
        </p:nvPicPr>
        <p:blipFill rotWithShape="1">
          <a:blip r:embed="rId2"/>
          <a:srcRect r="2642"/>
          <a:stretch/>
        </p:blipFill>
        <p:spPr>
          <a:xfrm>
            <a:off x="4038600" y="0"/>
            <a:ext cx="8073753" cy="6858000"/>
          </a:xfrm>
          <a:prstGeom prst="rect">
            <a:avLst/>
          </a:prstGeom>
        </p:spPr>
      </p:pic>
    </p:spTree>
    <p:extLst>
      <p:ext uri="{BB962C8B-B14F-4D97-AF65-F5344CB8AC3E}">
        <p14:creationId xmlns:p14="http://schemas.microsoft.com/office/powerpoint/2010/main" val="2182840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C94F600-24CB-4118-9668-FC0893D882F8}"/>
              </a:ext>
            </a:extLst>
          </p:cNvPr>
          <p:cNvSpPr>
            <a:spLocks noGrp="1"/>
          </p:cNvSpPr>
          <p:nvPr>
            <p:ph idx="1"/>
          </p:nvPr>
        </p:nvSpPr>
        <p:spPr>
          <a:xfrm>
            <a:off x="109538" y="823190"/>
            <a:ext cx="3929062" cy="6581775"/>
          </a:xfrm>
        </p:spPr>
        <p:txBody>
          <a:bodyPr>
            <a:normAutofit/>
          </a:bodyPr>
          <a:lstStyle/>
          <a:p>
            <a:pPr marL="0" indent="0">
              <a:buNone/>
            </a:pPr>
            <a:r>
              <a:rPr lang="en-US" sz="2400" dirty="0" smtClean="0"/>
              <a:t>3</a:t>
            </a:r>
            <a:r>
              <a:rPr lang="en-US" sz="2400" dirty="0"/>
              <a:t>. An information service consists of </a:t>
            </a:r>
            <a:r>
              <a:rPr lang="en-US" sz="2400" dirty="0">
                <a:solidFill>
                  <a:schemeClr val="accent4">
                    <a:lumMod val="50000"/>
                  </a:schemeClr>
                </a:solidFill>
              </a:rPr>
              <a:t>connect, collect, assemble and manage subsystems </a:t>
            </a:r>
            <a:r>
              <a:rPr lang="en-US" sz="2400" dirty="0"/>
              <a:t>at levels 3 and 4. The services render from level 4.</a:t>
            </a:r>
          </a:p>
          <a:p>
            <a:pPr marL="0" indent="0">
              <a:buNone/>
            </a:pPr>
            <a:r>
              <a:rPr lang="en-US" sz="2400" dirty="0"/>
              <a:t>4. Real time </a:t>
            </a:r>
            <a:r>
              <a:rPr lang="en-US" sz="2400" dirty="0">
                <a:solidFill>
                  <a:schemeClr val="accent4">
                    <a:lumMod val="50000"/>
                  </a:schemeClr>
                </a:solidFill>
              </a:rPr>
              <a:t>series analysis, data analytics and intelligence subsystems</a:t>
            </a:r>
            <a:r>
              <a:rPr lang="en-US" sz="2400" dirty="0"/>
              <a:t> are also at levels 4 and 5. A cloud infrastructure, a data store or database </a:t>
            </a:r>
            <a:r>
              <a:rPr lang="en-US" sz="2400" dirty="0">
                <a:solidFill>
                  <a:schemeClr val="accent4">
                    <a:lumMod val="50000"/>
                  </a:schemeClr>
                </a:solidFill>
              </a:rPr>
              <a:t>acquires the data </a:t>
            </a:r>
            <a:r>
              <a:rPr lang="en-US" sz="2400" dirty="0"/>
              <a:t>at </a:t>
            </a:r>
            <a:r>
              <a:rPr lang="en-IN" sz="2400" dirty="0"/>
              <a:t>level 5.</a:t>
            </a:r>
            <a:endParaRPr lang="en-AE" sz="2400" dirty="0"/>
          </a:p>
          <a:p>
            <a:endParaRPr lang="en-AE" sz="2400" dirty="0"/>
          </a:p>
        </p:txBody>
      </p:sp>
      <p:sp>
        <p:nvSpPr>
          <p:cNvPr id="4" name="Footer Placeholder 3">
            <a:extLst>
              <a:ext uri="{FF2B5EF4-FFF2-40B4-BE49-F238E27FC236}">
                <a16:creationId xmlns="" xmlns:a16="http://schemas.microsoft.com/office/drawing/2014/main" id="{ECB1F210-28CA-4032-9C8B-4EDC909CB6B7}"/>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226259AB-FE09-414C-A8F8-A1BD6338E287}"/>
              </a:ext>
            </a:extLst>
          </p:cNvPr>
          <p:cNvSpPr>
            <a:spLocks noGrp="1"/>
          </p:cNvSpPr>
          <p:nvPr>
            <p:ph type="sldNum" sz="quarter" idx="12"/>
          </p:nvPr>
        </p:nvSpPr>
        <p:spPr/>
        <p:txBody>
          <a:bodyPr/>
          <a:lstStyle/>
          <a:p>
            <a:fld id="{C413443F-AA25-4B4F-AEAF-68BBC3B2A844}" type="slidenum">
              <a:rPr lang="en-IN" smtClean="0"/>
              <a:t>29</a:t>
            </a:fld>
            <a:endParaRPr lang="en-IN"/>
          </a:p>
        </p:txBody>
      </p:sp>
      <p:pic>
        <p:nvPicPr>
          <p:cNvPr id="6" name="Picture 5">
            <a:extLst>
              <a:ext uri="{FF2B5EF4-FFF2-40B4-BE49-F238E27FC236}">
                <a16:creationId xmlns="" xmlns:a16="http://schemas.microsoft.com/office/drawing/2014/main" id="{3C9E169A-8F5F-4B5E-A98D-DF4965D8FA94}"/>
              </a:ext>
            </a:extLst>
          </p:cNvPr>
          <p:cNvPicPr>
            <a:picLocks noChangeAspect="1"/>
          </p:cNvPicPr>
          <p:nvPr/>
        </p:nvPicPr>
        <p:blipFill rotWithShape="1">
          <a:blip r:embed="rId2"/>
          <a:srcRect r="2642"/>
          <a:stretch/>
        </p:blipFill>
        <p:spPr>
          <a:xfrm>
            <a:off x="4038600" y="0"/>
            <a:ext cx="8073753" cy="6858000"/>
          </a:xfrm>
          <a:prstGeom prst="rect">
            <a:avLst/>
          </a:prstGeom>
        </p:spPr>
      </p:pic>
    </p:spTree>
    <p:extLst>
      <p:ext uri="{BB962C8B-B14F-4D97-AF65-F5344CB8AC3E}">
        <p14:creationId xmlns:p14="http://schemas.microsoft.com/office/powerpoint/2010/main" val="1799272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9765DF-2A3E-4B99-8966-5A9EAB88392A}"/>
              </a:ext>
            </a:extLst>
          </p:cNvPr>
          <p:cNvSpPr>
            <a:spLocks noGrp="1"/>
          </p:cNvSpPr>
          <p:nvPr>
            <p:ph type="title"/>
          </p:nvPr>
        </p:nvSpPr>
        <p:spPr/>
        <p:txBody>
          <a:bodyPr/>
          <a:lstStyle/>
          <a:p>
            <a:r>
              <a:rPr lang="en-US" b="1" dirty="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t>Introduction</a:t>
            </a:r>
            <a:endParaRPr lang="en-AE" dirty="0"/>
          </a:p>
        </p:txBody>
      </p:sp>
      <p:sp>
        <p:nvSpPr>
          <p:cNvPr id="3" name="Footer Placeholder 2"/>
          <p:cNvSpPr>
            <a:spLocks noGrp="1"/>
          </p:cNvSpPr>
          <p:nvPr>
            <p:ph type="ftr" sz="quarter" idx="11"/>
          </p:nvPr>
        </p:nvSpPr>
        <p:spPr/>
        <p:txBody>
          <a:bodyPr/>
          <a:lstStyle/>
          <a:p>
            <a:r>
              <a:rPr lang="en-US"/>
              <a:t>Dept. of Computer Science</a:t>
            </a:r>
            <a:endParaRPr lang="en-IN" dirty="0"/>
          </a:p>
        </p:txBody>
      </p:sp>
      <p:sp>
        <p:nvSpPr>
          <p:cNvPr id="4" name="Slide Number Placeholder 3"/>
          <p:cNvSpPr>
            <a:spLocks noGrp="1"/>
          </p:cNvSpPr>
          <p:nvPr>
            <p:ph type="sldNum" sz="quarter" idx="12"/>
          </p:nvPr>
        </p:nvSpPr>
        <p:spPr/>
        <p:txBody>
          <a:bodyPr/>
          <a:lstStyle/>
          <a:p>
            <a:fld id="{C413443F-AA25-4B4F-AEAF-68BBC3B2A844}" type="slidenum">
              <a:rPr lang="en-IN" smtClean="0"/>
              <a:t>3</a:t>
            </a:fld>
            <a:endParaRPr lang="en-IN"/>
          </a:p>
        </p:txBody>
      </p:sp>
      <p:sp>
        <p:nvSpPr>
          <p:cNvPr id="8" name="Content Placeholder 7">
            <a:extLst>
              <a:ext uri="{FF2B5EF4-FFF2-40B4-BE49-F238E27FC236}">
                <a16:creationId xmlns="" xmlns:a16="http://schemas.microsoft.com/office/drawing/2014/main" id="{E576113F-9DC9-47A4-AD80-999C234EE351}"/>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Imagine a person named joy who has a smart home equipped with IoT devices. Among these devices is a smart air conditioning (A/C) system connected to the internet. </a:t>
            </a:r>
          </a:p>
          <a:p>
            <a:r>
              <a:rPr lang="en-US" dirty="0">
                <a:latin typeface="Times New Roman" panose="02020603050405020304" pitchFamily="18" charset="0"/>
                <a:cs typeface="Times New Roman" panose="02020603050405020304" pitchFamily="18" charset="0"/>
              </a:rPr>
              <a:t>One day, </a:t>
            </a:r>
            <a:r>
              <a:rPr lang="en-US" dirty="0">
                <a:latin typeface="Times New Roman" panose="02020603050405020304" pitchFamily="18" charset="0"/>
                <a:cs typeface="Times New Roman" panose="02020603050405020304" pitchFamily="18" charset="0"/>
                <a:sym typeface="+mn-ea"/>
              </a:rPr>
              <a:t>joy </a:t>
            </a:r>
            <a:r>
              <a:rPr lang="en-US" dirty="0">
                <a:latin typeface="Times New Roman" panose="02020603050405020304" pitchFamily="18" charset="0"/>
                <a:cs typeface="Times New Roman" panose="02020603050405020304" pitchFamily="18" charset="0"/>
              </a:rPr>
              <a:t>leaves for work and forgets to turn off the A/C at home. Instead of worrying about the energy consumption and comfort levels, </a:t>
            </a:r>
            <a:r>
              <a:rPr lang="en-US" dirty="0">
                <a:latin typeface="Times New Roman" panose="02020603050405020304" pitchFamily="18" charset="0"/>
                <a:cs typeface="Times New Roman" panose="02020603050405020304" pitchFamily="18" charset="0"/>
                <a:sym typeface="+mn-ea"/>
              </a:rPr>
              <a:t>joy </a:t>
            </a:r>
            <a:r>
              <a:rPr lang="en-US" dirty="0">
                <a:latin typeface="Times New Roman" panose="02020603050405020304" pitchFamily="18" charset="0"/>
                <a:cs typeface="Times New Roman" panose="02020603050405020304" pitchFamily="18" charset="0"/>
              </a:rPr>
              <a:t>can use a mobile application on his smartphone to remotely control the A/C. </a:t>
            </a:r>
          </a:p>
          <a:p>
            <a:r>
              <a:rPr lang="en-US" dirty="0">
                <a:latin typeface="Times New Roman" panose="02020603050405020304" pitchFamily="18" charset="0"/>
                <a:cs typeface="Times New Roman" panose="02020603050405020304" pitchFamily="18" charset="0"/>
                <a:sym typeface="+mn-ea"/>
              </a:rPr>
              <a:t>Because </a:t>
            </a:r>
            <a:r>
              <a:rPr lang="en-US" dirty="0">
                <a:latin typeface="Times New Roman" panose="02020603050405020304" pitchFamily="18" charset="0"/>
                <a:cs typeface="Times New Roman" panose="02020603050405020304" pitchFamily="18" charset="0"/>
              </a:rPr>
              <a:t>The A/C unit at </a:t>
            </a:r>
            <a:r>
              <a:rPr lang="en-US" dirty="0">
                <a:latin typeface="Times New Roman" panose="02020603050405020304" pitchFamily="18" charset="0"/>
                <a:cs typeface="Times New Roman" panose="02020603050405020304" pitchFamily="18" charset="0"/>
                <a:sym typeface="+mn-ea"/>
              </a:rPr>
              <a:t>joy </a:t>
            </a:r>
            <a:r>
              <a:rPr lang="en-US" dirty="0">
                <a:latin typeface="Times New Roman" panose="02020603050405020304" pitchFamily="18" charset="0"/>
                <a:cs typeface="Times New Roman" panose="02020603050405020304" pitchFamily="18" charset="0"/>
              </a:rPr>
              <a:t>'s home is a smart device equipped with IoT capabilities. It is connected to the internet, allowing it to receive and process commands remotely.</a:t>
            </a:r>
            <a:endParaRPr lang="en-AE" dirty="0"/>
          </a:p>
        </p:txBody>
      </p:sp>
      <p:pic>
        <p:nvPicPr>
          <p:cNvPr id="5" name="Picture 4">
            <a:extLst>
              <a:ext uri="{FF2B5EF4-FFF2-40B4-BE49-F238E27FC236}">
                <a16:creationId xmlns="" xmlns:a16="http://schemas.microsoft.com/office/drawing/2014/main" id="{D9C1C976-892A-FAF4-5AD9-7FA9DD90338C}"/>
              </a:ext>
            </a:extLst>
          </p:cNvPr>
          <p:cNvPicPr>
            <a:picLocks noChangeAspect="1"/>
          </p:cNvPicPr>
          <p:nvPr/>
        </p:nvPicPr>
        <p:blipFill>
          <a:blip r:embed="rId2"/>
          <a:stretch>
            <a:fillRect/>
          </a:stretch>
        </p:blipFill>
        <p:spPr>
          <a:xfrm>
            <a:off x="10749063" y="31108"/>
            <a:ext cx="1337959" cy="1194578"/>
          </a:xfrm>
          <a:prstGeom prst="rect">
            <a:avLst/>
          </a:prstGeom>
        </p:spPr>
      </p:pic>
    </p:spTree>
    <p:extLst>
      <p:ext uri="{BB962C8B-B14F-4D97-AF65-F5344CB8AC3E}">
        <p14:creationId xmlns:p14="http://schemas.microsoft.com/office/powerpoint/2010/main" val="351436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CB4AEB0D-40F9-489A-8B34-212EA18438E3}"/>
              </a:ext>
            </a:extLst>
          </p:cNvPr>
          <p:cNvPicPr>
            <a:picLocks noGrp="1" noChangeAspect="1"/>
          </p:cNvPicPr>
          <p:nvPr>
            <p:ph idx="1"/>
          </p:nvPr>
        </p:nvPicPr>
        <p:blipFill>
          <a:blip r:embed="rId2"/>
          <a:stretch>
            <a:fillRect/>
          </a:stretch>
        </p:blipFill>
        <p:spPr>
          <a:xfrm>
            <a:off x="163392" y="1225686"/>
            <a:ext cx="11865215" cy="493917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 xmlns:a16="http://schemas.microsoft.com/office/drawing/2014/main" id="{9069F93F-D4CC-401E-9AAC-F59FA581166A}"/>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36A599EC-4164-4371-B35A-F64FCC8F68EC}"/>
              </a:ext>
            </a:extLst>
          </p:cNvPr>
          <p:cNvSpPr>
            <a:spLocks noGrp="1"/>
          </p:cNvSpPr>
          <p:nvPr>
            <p:ph type="sldNum" sz="quarter" idx="12"/>
          </p:nvPr>
        </p:nvSpPr>
        <p:spPr/>
        <p:txBody>
          <a:bodyPr/>
          <a:lstStyle/>
          <a:p>
            <a:fld id="{C413443F-AA25-4B4F-AEAF-68BBC3B2A844}" type="slidenum">
              <a:rPr lang="en-IN" smtClean="0"/>
              <a:t>30</a:t>
            </a:fld>
            <a:endParaRPr lang="en-IN"/>
          </a:p>
        </p:txBody>
      </p:sp>
      <p:pic>
        <p:nvPicPr>
          <p:cNvPr id="7" name="Picture 6">
            <a:extLst>
              <a:ext uri="{FF2B5EF4-FFF2-40B4-BE49-F238E27FC236}">
                <a16:creationId xmlns="" xmlns:a16="http://schemas.microsoft.com/office/drawing/2014/main" id="{4FCABD81-AF15-EA7D-B1F7-571CFC68238A}"/>
              </a:ext>
            </a:extLst>
          </p:cNvPr>
          <p:cNvPicPr>
            <a:picLocks noChangeAspect="1"/>
          </p:cNvPicPr>
          <p:nvPr/>
        </p:nvPicPr>
        <p:blipFill>
          <a:blip r:embed="rId3"/>
          <a:stretch>
            <a:fillRect/>
          </a:stretch>
        </p:blipFill>
        <p:spPr>
          <a:xfrm>
            <a:off x="10749063" y="31108"/>
            <a:ext cx="1337959" cy="1194578"/>
          </a:xfrm>
          <a:prstGeom prst="rect">
            <a:avLst/>
          </a:prstGeom>
        </p:spPr>
      </p:pic>
    </p:spTree>
    <p:extLst>
      <p:ext uri="{BB962C8B-B14F-4D97-AF65-F5344CB8AC3E}">
        <p14:creationId xmlns:p14="http://schemas.microsoft.com/office/powerpoint/2010/main" val="676883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6FCE60-AE12-C3B5-DDCE-C821153A8D5E}"/>
              </a:ext>
            </a:extLst>
          </p:cNvPr>
          <p:cNvSpPr>
            <a:spLocks noGrp="1"/>
          </p:cNvSpPr>
          <p:nvPr>
            <p:ph type="title"/>
          </p:nvPr>
        </p:nvSpPr>
        <p:spPr/>
        <p:txBody>
          <a:bodyPr/>
          <a:lstStyle/>
          <a:p>
            <a:r>
              <a:rPr lang="en-US" b="1" dirty="0"/>
              <a:t>ARCHITECTURAL VIEW OF IOT</a:t>
            </a:r>
            <a:endParaRPr lang="en-IN" b="1" dirty="0"/>
          </a:p>
        </p:txBody>
      </p:sp>
      <p:sp>
        <p:nvSpPr>
          <p:cNvPr id="3" name="Content Placeholder 2">
            <a:extLst>
              <a:ext uri="{FF2B5EF4-FFF2-40B4-BE49-F238E27FC236}">
                <a16:creationId xmlns="" xmlns:a16="http://schemas.microsoft.com/office/drawing/2014/main" id="{2525A8AB-9B03-4C9E-3621-A3FF05C5D2A6}"/>
              </a:ext>
            </a:extLst>
          </p:cNvPr>
          <p:cNvSpPr>
            <a:spLocks noGrp="1"/>
          </p:cNvSpPr>
          <p:nvPr>
            <p:ph idx="1"/>
          </p:nvPr>
        </p:nvSpPr>
        <p:spPr/>
        <p:txBody>
          <a:bodyPr/>
          <a:lstStyle/>
          <a:p>
            <a:r>
              <a:rPr lang="en-US" dirty="0">
                <a:solidFill>
                  <a:srgbClr val="000000"/>
                </a:solidFill>
                <a:latin typeface="Calibri" panose="020F0502020204030204" pitchFamily="34" charset="0"/>
              </a:rPr>
              <a:t>A</a:t>
            </a:r>
            <a:r>
              <a:rPr lang="en-US" b="0" i="0" dirty="0">
                <a:solidFill>
                  <a:srgbClr val="000000"/>
                </a:solidFill>
                <a:effectLst/>
                <a:latin typeface="Calibri" panose="020F0502020204030204" pitchFamily="34" charset="0"/>
              </a:rPr>
              <a:t>rchitecture consists of different layers of technologies supporting IoT. </a:t>
            </a:r>
          </a:p>
          <a:p>
            <a:r>
              <a:rPr lang="en-US" b="0" i="0" dirty="0">
                <a:solidFill>
                  <a:srgbClr val="000000"/>
                </a:solidFill>
                <a:effectLst/>
                <a:latin typeface="Calibri" panose="020F0502020204030204" pitchFamily="34" charset="0"/>
              </a:rPr>
              <a:t>It serves to illustrate how various technologies relate to each other and to communicate the scalability, modularity and configuration of IoT deployments in different scenarios. </a:t>
            </a:r>
          </a:p>
          <a:p>
            <a:r>
              <a:rPr lang="en-GB" dirty="0"/>
              <a:t>An </a:t>
            </a:r>
            <a:r>
              <a:rPr lang="en-GB" dirty="0" err="1"/>
              <a:t>IoT</a:t>
            </a:r>
            <a:r>
              <a:rPr lang="en-GB" dirty="0"/>
              <a:t> system has multiple levels (Equations 1.1 to 1.3). These levels are also known as tiers. A model enables conceptualisation of a framework. A reference model can be used to depict building blocks, successive interactions and integration. </a:t>
            </a:r>
            <a:endParaRPr lang="en-IN" dirty="0"/>
          </a:p>
        </p:txBody>
      </p:sp>
      <p:sp>
        <p:nvSpPr>
          <p:cNvPr id="4" name="Footer Placeholder 3">
            <a:extLst>
              <a:ext uri="{FF2B5EF4-FFF2-40B4-BE49-F238E27FC236}">
                <a16:creationId xmlns="" xmlns:a16="http://schemas.microsoft.com/office/drawing/2014/main" id="{4A22A321-4A59-37B5-0511-0A07286E15A4}"/>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278AC28A-660C-2CF7-D693-8039CF7A1EF9}"/>
              </a:ext>
            </a:extLst>
          </p:cNvPr>
          <p:cNvSpPr>
            <a:spLocks noGrp="1"/>
          </p:cNvSpPr>
          <p:nvPr>
            <p:ph type="sldNum" sz="quarter" idx="12"/>
          </p:nvPr>
        </p:nvSpPr>
        <p:spPr/>
        <p:txBody>
          <a:bodyPr/>
          <a:lstStyle/>
          <a:p>
            <a:fld id="{C413443F-AA25-4B4F-AEAF-68BBC3B2A844}" type="slidenum">
              <a:rPr lang="en-IN" smtClean="0"/>
              <a:t>31</a:t>
            </a:fld>
            <a:endParaRPr lang="en-IN"/>
          </a:p>
        </p:txBody>
      </p:sp>
      <p:pic>
        <p:nvPicPr>
          <p:cNvPr id="6" name="Picture 5">
            <a:extLst>
              <a:ext uri="{FF2B5EF4-FFF2-40B4-BE49-F238E27FC236}">
                <a16:creationId xmlns="" xmlns:a16="http://schemas.microsoft.com/office/drawing/2014/main" id="{81AE9830-3E6B-0481-E463-43C70F3CE5C6}"/>
              </a:ext>
            </a:extLst>
          </p:cNvPr>
          <p:cNvPicPr>
            <a:picLocks noChangeAspect="1"/>
          </p:cNvPicPr>
          <p:nvPr/>
        </p:nvPicPr>
        <p:blipFill>
          <a:blip r:embed="rId2"/>
          <a:stretch>
            <a:fillRect/>
          </a:stretch>
        </p:blipFill>
        <p:spPr>
          <a:xfrm>
            <a:off x="10749063" y="31108"/>
            <a:ext cx="1337959" cy="1194578"/>
          </a:xfrm>
          <a:prstGeom prst="rect">
            <a:avLst/>
          </a:prstGeom>
        </p:spPr>
      </p:pic>
    </p:spTree>
    <p:extLst>
      <p:ext uri="{BB962C8B-B14F-4D97-AF65-F5344CB8AC3E}">
        <p14:creationId xmlns:p14="http://schemas.microsoft.com/office/powerpoint/2010/main" val="2043478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b="1" dirty="0"/>
              <a:t>An example is CISCO’s presentation of a reference model comprising seven levels (Figure 1.4)</a:t>
            </a:r>
            <a:endParaRPr lang="en-IN" sz="3200" b="1" dirty="0"/>
          </a:p>
        </p:txBody>
      </p:sp>
      <p:sp>
        <p:nvSpPr>
          <p:cNvPr id="4" name="Footer Placeholder 3"/>
          <p:cNvSpPr>
            <a:spLocks noGrp="1"/>
          </p:cNvSpPr>
          <p:nvPr>
            <p:ph type="ftr" sz="quarter" idx="11"/>
          </p:nvPr>
        </p:nvSpPr>
        <p:spPr/>
        <p:txBody>
          <a:bodyPr/>
          <a:lstStyle/>
          <a:p>
            <a:r>
              <a:rPr lang="en-US"/>
              <a:t>Dept. of Computer Science</a:t>
            </a:r>
            <a:endParaRPr lang="en-IN" dirty="0"/>
          </a:p>
        </p:txBody>
      </p:sp>
      <p:sp>
        <p:nvSpPr>
          <p:cNvPr id="5" name="Slide Number Placeholder 4"/>
          <p:cNvSpPr>
            <a:spLocks noGrp="1"/>
          </p:cNvSpPr>
          <p:nvPr>
            <p:ph type="sldNum" sz="quarter" idx="12"/>
          </p:nvPr>
        </p:nvSpPr>
        <p:spPr/>
        <p:txBody>
          <a:bodyPr/>
          <a:lstStyle/>
          <a:p>
            <a:fld id="{C413443F-AA25-4B4F-AEAF-68BBC3B2A844}" type="slidenum">
              <a:rPr lang="en-IN" smtClean="0"/>
              <a:t>32</a:t>
            </a:fld>
            <a:endParaRPr lang="en-IN"/>
          </a:p>
        </p:txBody>
      </p:sp>
      <p:pic>
        <p:nvPicPr>
          <p:cNvPr id="6" name="Picture 5"/>
          <p:cNvPicPr>
            <a:picLocks noChangeAspect="1"/>
          </p:cNvPicPr>
          <p:nvPr/>
        </p:nvPicPr>
        <p:blipFill>
          <a:blip r:embed="rId2"/>
          <a:stretch>
            <a:fillRect/>
          </a:stretch>
        </p:blipFill>
        <p:spPr>
          <a:xfrm>
            <a:off x="838201" y="1517973"/>
            <a:ext cx="9942772" cy="5340027"/>
          </a:xfrm>
          <a:prstGeom prst="rect">
            <a:avLst/>
          </a:prstGeom>
        </p:spPr>
      </p:pic>
    </p:spTree>
    <p:extLst>
      <p:ext uri="{BB962C8B-B14F-4D97-AF65-F5344CB8AC3E}">
        <p14:creationId xmlns:p14="http://schemas.microsoft.com/office/powerpoint/2010/main" val="3741198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801F5BC3-4CA8-8C2A-6C61-22CD2C4D1483}"/>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2D0F8FED-418B-4306-4812-8F3033F8498A}"/>
              </a:ext>
            </a:extLst>
          </p:cNvPr>
          <p:cNvSpPr>
            <a:spLocks noGrp="1"/>
          </p:cNvSpPr>
          <p:nvPr>
            <p:ph type="sldNum" sz="quarter" idx="12"/>
          </p:nvPr>
        </p:nvSpPr>
        <p:spPr/>
        <p:txBody>
          <a:bodyPr/>
          <a:lstStyle/>
          <a:p>
            <a:fld id="{C413443F-AA25-4B4F-AEAF-68BBC3B2A844}" type="slidenum">
              <a:rPr lang="en-IN" smtClean="0"/>
              <a:t>33</a:t>
            </a:fld>
            <a:endParaRPr lang="en-IN"/>
          </a:p>
        </p:txBody>
      </p:sp>
      <p:sp>
        <p:nvSpPr>
          <p:cNvPr id="3" name="Content Placeholder 2">
            <a:extLst>
              <a:ext uri="{FF2B5EF4-FFF2-40B4-BE49-F238E27FC236}">
                <a16:creationId xmlns="" xmlns:a16="http://schemas.microsoft.com/office/drawing/2014/main" id="{41301AAA-FF11-402C-936A-D01DE044616A}"/>
              </a:ext>
            </a:extLst>
          </p:cNvPr>
          <p:cNvSpPr>
            <a:spLocks noGrp="1"/>
          </p:cNvSpPr>
          <p:nvPr>
            <p:ph idx="1"/>
          </p:nvPr>
        </p:nvSpPr>
        <p:spPr/>
        <p:txBody>
          <a:bodyPr/>
          <a:lstStyle/>
          <a:p>
            <a:endParaRPr lang="en-AE"/>
          </a:p>
        </p:txBody>
      </p:sp>
      <p:pic>
        <p:nvPicPr>
          <p:cNvPr id="7" name="Content Placeholder 99">
            <a:extLst>
              <a:ext uri="{FF2B5EF4-FFF2-40B4-BE49-F238E27FC236}">
                <a16:creationId xmlns="" xmlns:a16="http://schemas.microsoft.com/office/drawing/2014/main" id="{D1D5483B-ED39-4C04-A119-D0425FF7AB40}"/>
              </a:ext>
            </a:extLst>
          </p:cNvPr>
          <p:cNvPicPr>
            <a:picLocks noChangeAspect="1"/>
          </p:cNvPicPr>
          <p:nvPr/>
        </p:nvPicPr>
        <p:blipFill>
          <a:blip r:embed="rId2"/>
          <a:srcRect b="9018"/>
          <a:stretch>
            <a:fillRect/>
          </a:stretch>
        </p:blipFill>
        <p:spPr>
          <a:xfrm>
            <a:off x="489585" y="322263"/>
            <a:ext cx="11095355" cy="6069330"/>
          </a:xfrm>
          <a:prstGeom prst="rect">
            <a:avLst/>
          </a:prstGeom>
          <a:noFill/>
          <a:ln w="9525">
            <a:noFill/>
          </a:ln>
        </p:spPr>
      </p:pic>
      <p:pic>
        <p:nvPicPr>
          <p:cNvPr id="2" name="Picture 1">
            <a:extLst>
              <a:ext uri="{FF2B5EF4-FFF2-40B4-BE49-F238E27FC236}">
                <a16:creationId xmlns="" xmlns:a16="http://schemas.microsoft.com/office/drawing/2014/main" id="{09757202-86B5-7CCA-818F-43670BEBA86B}"/>
              </a:ext>
            </a:extLst>
          </p:cNvPr>
          <p:cNvPicPr>
            <a:picLocks noChangeAspect="1"/>
          </p:cNvPicPr>
          <p:nvPr/>
        </p:nvPicPr>
        <p:blipFill>
          <a:blip r:embed="rId3"/>
          <a:stretch>
            <a:fillRect/>
          </a:stretch>
        </p:blipFill>
        <p:spPr>
          <a:xfrm>
            <a:off x="10955468" y="39575"/>
            <a:ext cx="1131554" cy="1010292"/>
          </a:xfrm>
          <a:prstGeom prst="rect">
            <a:avLst/>
          </a:prstGeom>
        </p:spPr>
      </p:pic>
    </p:spTree>
    <p:extLst>
      <p:ext uri="{BB962C8B-B14F-4D97-AF65-F5344CB8AC3E}">
        <p14:creationId xmlns:p14="http://schemas.microsoft.com/office/powerpoint/2010/main" val="2017252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61A08E-EBD0-BB7A-DCC8-6C6BB0D451BA}"/>
              </a:ext>
            </a:extLst>
          </p:cNvPr>
          <p:cNvSpPr>
            <a:spLocks noGrp="1"/>
          </p:cNvSpPr>
          <p:nvPr>
            <p:ph type="title"/>
          </p:nvPr>
        </p:nvSpPr>
        <p:spPr>
          <a:xfrm>
            <a:off x="287694" y="-87049"/>
            <a:ext cx="12087808" cy="1325563"/>
          </a:xfrm>
        </p:spPr>
        <p:txBody>
          <a:bodyPr>
            <a:normAutofit/>
          </a:bodyPr>
          <a:lstStyle/>
          <a:p>
            <a:r>
              <a:rPr lang="en-US" b="1" i="0" dirty="0">
                <a:solidFill>
                  <a:srgbClr val="000000"/>
                </a:solidFill>
                <a:effectLst/>
                <a:latin typeface="Calibri" panose="020F0502020204030204" pitchFamily="34" charset="0"/>
              </a:rPr>
              <a:t>The functionality of each layer is described below:</a:t>
            </a:r>
            <a:endParaRPr lang="en-IN" b="1" dirty="0"/>
          </a:p>
        </p:txBody>
      </p:sp>
      <p:sp>
        <p:nvSpPr>
          <p:cNvPr id="3" name="Content Placeholder 2">
            <a:extLst>
              <a:ext uri="{FF2B5EF4-FFF2-40B4-BE49-F238E27FC236}">
                <a16:creationId xmlns="" xmlns:a16="http://schemas.microsoft.com/office/drawing/2014/main" id="{874FFC15-22D7-CC25-E7F6-83CC20B37F4E}"/>
              </a:ext>
            </a:extLst>
          </p:cNvPr>
          <p:cNvSpPr>
            <a:spLocks noGrp="1"/>
          </p:cNvSpPr>
          <p:nvPr>
            <p:ph idx="1"/>
          </p:nvPr>
        </p:nvSpPr>
        <p:spPr>
          <a:xfrm>
            <a:off x="96982" y="862277"/>
            <a:ext cx="11998036" cy="5870311"/>
          </a:xfrm>
        </p:spPr>
        <p:txBody>
          <a:bodyPr>
            <a:noAutofit/>
          </a:bodyPr>
          <a:lstStyle/>
          <a:p>
            <a:pPr>
              <a:buFont typeface="Wingdings" panose="05000000000000000000" pitchFamily="2" charset="2"/>
              <a:buChar char="Ø"/>
            </a:pPr>
            <a:r>
              <a:rPr lang="en-US" sz="2250" b="1" dirty="0"/>
              <a:t>Smart device / sensor layer: </a:t>
            </a:r>
          </a:p>
          <a:p>
            <a:pPr lvl="1">
              <a:lnSpc>
                <a:spcPct val="150000"/>
              </a:lnSpc>
            </a:pPr>
            <a:r>
              <a:rPr lang="en-US" sz="2250" dirty="0"/>
              <a:t>The lowest layer is made up of smart objects integrated with sensors. </a:t>
            </a:r>
          </a:p>
          <a:p>
            <a:pPr lvl="1">
              <a:lnSpc>
                <a:spcPct val="150000"/>
              </a:lnSpc>
            </a:pPr>
            <a:r>
              <a:rPr lang="en-US" sz="2250" dirty="0"/>
              <a:t>The sensors enable the interconnection of the physical and digital worlds allowing real-time information to be collected and processed. There are various types of sensors for different purposes. </a:t>
            </a:r>
          </a:p>
          <a:p>
            <a:pPr lvl="1">
              <a:lnSpc>
                <a:spcPct val="150000"/>
              </a:lnSpc>
            </a:pPr>
            <a:r>
              <a:rPr lang="en-US" sz="2250" dirty="0"/>
              <a:t>The sensors have the capacity to take measurements such as temperature, air quality, speed, humidity, pressure, flow, movement and electricity etc. In some cases, they may also have a degree of memory, enabling them to record a certain number of measurements. </a:t>
            </a:r>
          </a:p>
          <a:p>
            <a:pPr lvl="1">
              <a:lnSpc>
                <a:spcPct val="150000"/>
              </a:lnSpc>
            </a:pPr>
            <a:r>
              <a:rPr lang="en-US" sz="2250" dirty="0"/>
              <a:t>A sensor can measure the physical property and convert it into signal that can be understood by an instrument. Sensors are grouped according to their unique purpose such as environmental sensors, body sensors, home appliance sensors and vehicle telemetric sensors, etc</a:t>
            </a:r>
            <a:r>
              <a:rPr lang="en-US" sz="2250" dirty="0" smtClean="0"/>
              <a:t>.</a:t>
            </a:r>
            <a:endParaRPr lang="en-US" sz="2250" dirty="0"/>
          </a:p>
        </p:txBody>
      </p:sp>
      <p:sp>
        <p:nvSpPr>
          <p:cNvPr id="4" name="Footer Placeholder 3">
            <a:extLst>
              <a:ext uri="{FF2B5EF4-FFF2-40B4-BE49-F238E27FC236}">
                <a16:creationId xmlns="" xmlns:a16="http://schemas.microsoft.com/office/drawing/2014/main" id="{AB76BFD7-FB78-6001-BC54-9C866C8AAC9C}"/>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E40D6CC5-9F12-5C07-EB21-191492CBD908}"/>
              </a:ext>
            </a:extLst>
          </p:cNvPr>
          <p:cNvSpPr>
            <a:spLocks noGrp="1"/>
          </p:cNvSpPr>
          <p:nvPr>
            <p:ph type="sldNum" sz="quarter" idx="12"/>
          </p:nvPr>
        </p:nvSpPr>
        <p:spPr/>
        <p:txBody>
          <a:bodyPr/>
          <a:lstStyle/>
          <a:p>
            <a:fld id="{C413443F-AA25-4B4F-AEAF-68BBC3B2A844}" type="slidenum">
              <a:rPr lang="en-IN" smtClean="0"/>
              <a:t>34</a:t>
            </a:fld>
            <a:endParaRPr lang="en-IN"/>
          </a:p>
        </p:txBody>
      </p:sp>
      <p:pic>
        <p:nvPicPr>
          <p:cNvPr id="6" name="Picture 5">
            <a:extLst>
              <a:ext uri="{FF2B5EF4-FFF2-40B4-BE49-F238E27FC236}">
                <a16:creationId xmlns="" xmlns:a16="http://schemas.microsoft.com/office/drawing/2014/main" id="{57310109-0088-5CB1-3DBB-4A6EC543198E}"/>
              </a:ext>
            </a:extLst>
          </p:cNvPr>
          <p:cNvPicPr>
            <a:picLocks noChangeAspect="1"/>
          </p:cNvPicPr>
          <p:nvPr/>
        </p:nvPicPr>
        <p:blipFill>
          <a:blip r:embed="rId2"/>
          <a:stretch>
            <a:fillRect/>
          </a:stretch>
        </p:blipFill>
        <p:spPr>
          <a:xfrm>
            <a:off x="11353800" y="853120"/>
            <a:ext cx="804732" cy="544625"/>
          </a:xfrm>
          <a:prstGeom prst="rect">
            <a:avLst/>
          </a:prstGeom>
        </p:spPr>
      </p:pic>
    </p:spTree>
    <p:extLst>
      <p:ext uri="{BB962C8B-B14F-4D97-AF65-F5344CB8AC3E}">
        <p14:creationId xmlns:p14="http://schemas.microsoft.com/office/powerpoint/2010/main" val="3781277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8C08BE2-AA8A-8ACB-5652-652E2ABE62B8}"/>
              </a:ext>
            </a:extLst>
          </p:cNvPr>
          <p:cNvSpPr>
            <a:spLocks noGrp="1"/>
          </p:cNvSpPr>
          <p:nvPr>
            <p:ph idx="1"/>
          </p:nvPr>
        </p:nvSpPr>
        <p:spPr>
          <a:xfrm>
            <a:off x="334347" y="213373"/>
            <a:ext cx="11523306" cy="6142977"/>
          </a:xfrm>
        </p:spPr>
        <p:txBody>
          <a:bodyPr>
            <a:normAutofit fontScale="92500" lnSpcReduction="20000"/>
          </a:bodyPr>
          <a:lstStyle/>
          <a:p>
            <a:pPr>
              <a:buFont typeface="Wingdings" panose="05000000000000000000" pitchFamily="2" charset="2"/>
              <a:buChar char="Ø"/>
            </a:pPr>
            <a:r>
              <a:rPr lang="en-US" sz="3200" b="1" i="0" dirty="0">
                <a:solidFill>
                  <a:srgbClr val="000000"/>
                </a:solidFill>
                <a:effectLst/>
                <a:latin typeface="Calibri" panose="020F0502020204030204" pitchFamily="34" charset="0"/>
              </a:rPr>
              <a:t>Gateways and Networks</a:t>
            </a:r>
          </a:p>
          <a:p>
            <a:pPr lvl="1">
              <a:lnSpc>
                <a:spcPct val="150000"/>
              </a:lnSpc>
            </a:pPr>
            <a:r>
              <a:rPr lang="en-US" b="0" i="0" dirty="0">
                <a:solidFill>
                  <a:srgbClr val="000000"/>
                </a:solidFill>
                <a:effectLst/>
                <a:latin typeface="Calibri" panose="020F0502020204030204" pitchFamily="34" charset="0"/>
              </a:rPr>
              <a:t>Massive volume of data will be produced by these tiny sensors and this requires a robust and high performance wired or wireless network infrastructure as a transport medium. </a:t>
            </a:r>
          </a:p>
          <a:p>
            <a:pPr lvl="1">
              <a:lnSpc>
                <a:spcPct val="150000"/>
              </a:lnSpc>
            </a:pPr>
            <a:r>
              <a:rPr lang="en-US" b="0" i="0" dirty="0">
                <a:solidFill>
                  <a:srgbClr val="000000"/>
                </a:solidFill>
                <a:effectLst/>
                <a:latin typeface="Calibri" panose="020F0502020204030204" pitchFamily="34" charset="0"/>
              </a:rPr>
              <a:t>Current networks, often tied with very different protocols, have been used to support machine-to-machine (M2M) networks and their applications. </a:t>
            </a:r>
          </a:p>
          <a:p>
            <a:pPr lvl="1">
              <a:lnSpc>
                <a:spcPct val="150000"/>
              </a:lnSpc>
            </a:pPr>
            <a:r>
              <a:rPr lang="en-US" b="0" i="0" dirty="0">
                <a:solidFill>
                  <a:srgbClr val="000000"/>
                </a:solidFill>
                <a:effectLst/>
                <a:latin typeface="Calibri" panose="020F0502020204030204" pitchFamily="34" charset="0"/>
              </a:rPr>
              <a:t>With demand needed to </a:t>
            </a:r>
            <a:r>
              <a:rPr lang="en-US" b="0" i="0" dirty="0" smtClean="0">
                <a:solidFill>
                  <a:srgbClr val="000000"/>
                </a:solidFill>
                <a:effectLst/>
                <a:latin typeface="Calibri" panose="020F0502020204030204" pitchFamily="34" charset="0"/>
              </a:rPr>
              <a:t>serve</a:t>
            </a:r>
            <a:r>
              <a:rPr lang="en-US" b="0" i="0" dirty="0">
                <a:solidFill>
                  <a:srgbClr val="000000"/>
                </a:solidFill>
                <a:effectLst/>
                <a:latin typeface="Calibri" panose="020F0502020204030204" pitchFamily="34" charset="0"/>
              </a:rPr>
              <a:t> a wider range of IoT services and applications such as high speed transactional services, context- aware applications, </a:t>
            </a:r>
            <a:r>
              <a:rPr lang="en-US" b="0" i="0" dirty="0" err="1">
                <a:solidFill>
                  <a:srgbClr val="000000"/>
                </a:solidFill>
                <a:effectLst/>
                <a:latin typeface="Calibri" panose="020F0502020204030204" pitchFamily="34" charset="0"/>
              </a:rPr>
              <a:t>etc</a:t>
            </a:r>
            <a:r>
              <a:rPr lang="en-US" b="0" i="0" dirty="0">
                <a:solidFill>
                  <a:srgbClr val="000000"/>
                </a:solidFill>
                <a:effectLst/>
                <a:latin typeface="Calibri" panose="020F0502020204030204" pitchFamily="34" charset="0"/>
              </a:rPr>
              <a:t>, multiple networks with various technologies and access protocols are needed to work with each other in a heterogeneous configuration. </a:t>
            </a:r>
          </a:p>
          <a:p>
            <a:pPr lvl="1">
              <a:lnSpc>
                <a:spcPct val="150000"/>
              </a:lnSpc>
            </a:pPr>
            <a:r>
              <a:rPr lang="en-US" b="0" i="0" dirty="0">
                <a:solidFill>
                  <a:srgbClr val="000000"/>
                </a:solidFill>
                <a:effectLst/>
                <a:latin typeface="Calibri" panose="020F0502020204030204" pitchFamily="34" charset="0"/>
              </a:rPr>
              <a:t>These networks can be in the form of a private, public or hybrid models and are built to support the communication requirements for latency, bandwidth or security. Various gateways (microcontroller, microprocessor) &amp; gateway networks (</a:t>
            </a:r>
            <a:r>
              <a:rPr lang="en-US" b="0" i="0" dirty="0" smtClean="0">
                <a:solidFill>
                  <a:srgbClr val="000000"/>
                </a:solidFill>
                <a:effectLst/>
                <a:latin typeface="Calibri" panose="020F0502020204030204" pitchFamily="34" charset="0"/>
              </a:rPr>
              <a:t>WI-FI (</a:t>
            </a:r>
            <a:r>
              <a:rPr lang="en-IN" dirty="0"/>
              <a:t>Wireless Fidelity</a:t>
            </a:r>
            <a:r>
              <a:rPr lang="en-US" b="0" i="0" dirty="0" smtClean="0">
                <a:solidFill>
                  <a:srgbClr val="000000"/>
                </a:solidFill>
                <a:effectLst/>
                <a:latin typeface="Calibri" panose="020F0502020204030204" pitchFamily="34" charset="0"/>
              </a:rPr>
              <a:t>), GSM (</a:t>
            </a:r>
            <a:r>
              <a:rPr lang="en-IN" dirty="0"/>
              <a:t>Global System for Mobile Communication</a:t>
            </a:r>
            <a:r>
              <a:rPr lang="en-US" b="0" i="0" dirty="0" smtClean="0">
                <a:solidFill>
                  <a:srgbClr val="000000"/>
                </a:solidFill>
                <a:effectLst/>
                <a:latin typeface="Calibri" panose="020F0502020204030204" pitchFamily="34" charset="0"/>
              </a:rPr>
              <a:t>),</a:t>
            </a:r>
            <a:r>
              <a:rPr lang="en-US" b="0" i="0" spc="-70" dirty="0">
                <a:solidFill>
                  <a:srgbClr val="000000"/>
                </a:solidFill>
                <a:effectLst/>
                <a:latin typeface="Calibri" panose="020F0502020204030204" pitchFamily="34" charset="0"/>
              </a:rPr>
              <a:t> </a:t>
            </a:r>
            <a:r>
              <a:rPr lang="en-US" b="0" i="0" dirty="0" smtClean="0">
                <a:solidFill>
                  <a:srgbClr val="000000"/>
                </a:solidFill>
                <a:effectLst/>
                <a:latin typeface="Calibri" panose="020F0502020204030204" pitchFamily="34" charset="0"/>
              </a:rPr>
              <a:t>GPRS (</a:t>
            </a:r>
            <a:r>
              <a:rPr lang="en-IN" dirty="0"/>
              <a:t>General Packet Radio Service</a:t>
            </a:r>
            <a:r>
              <a:rPr lang="en-US" b="0" i="0" dirty="0" smtClean="0">
                <a:solidFill>
                  <a:srgbClr val="000000"/>
                </a:solidFill>
                <a:effectLst/>
                <a:latin typeface="Calibri" panose="020F0502020204030204" pitchFamily="34" charset="0"/>
              </a:rPr>
              <a:t>)).</a:t>
            </a:r>
            <a:endParaRPr lang="en-IN" dirty="0"/>
          </a:p>
        </p:txBody>
      </p:sp>
      <p:sp>
        <p:nvSpPr>
          <p:cNvPr id="4" name="Footer Placeholder 3">
            <a:extLst>
              <a:ext uri="{FF2B5EF4-FFF2-40B4-BE49-F238E27FC236}">
                <a16:creationId xmlns="" xmlns:a16="http://schemas.microsoft.com/office/drawing/2014/main" id="{20D3BCDF-778D-5E7F-A2F3-7E8613D36274}"/>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FE096E81-0837-0C62-3550-4BD4B9E299C4}"/>
              </a:ext>
            </a:extLst>
          </p:cNvPr>
          <p:cNvSpPr>
            <a:spLocks noGrp="1"/>
          </p:cNvSpPr>
          <p:nvPr>
            <p:ph type="sldNum" sz="quarter" idx="12"/>
          </p:nvPr>
        </p:nvSpPr>
        <p:spPr/>
        <p:txBody>
          <a:bodyPr/>
          <a:lstStyle/>
          <a:p>
            <a:fld id="{C413443F-AA25-4B4F-AEAF-68BBC3B2A844}" type="slidenum">
              <a:rPr lang="en-IN" smtClean="0"/>
              <a:t>35</a:t>
            </a:fld>
            <a:endParaRPr lang="en-IN"/>
          </a:p>
        </p:txBody>
      </p:sp>
    </p:spTree>
    <p:extLst>
      <p:ext uri="{BB962C8B-B14F-4D97-AF65-F5344CB8AC3E}">
        <p14:creationId xmlns:p14="http://schemas.microsoft.com/office/powerpoint/2010/main" val="14673514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2B2681F-9151-7E41-E0E4-419E52712013}"/>
              </a:ext>
            </a:extLst>
          </p:cNvPr>
          <p:cNvSpPr>
            <a:spLocks noGrp="1"/>
          </p:cNvSpPr>
          <p:nvPr>
            <p:ph idx="1"/>
          </p:nvPr>
        </p:nvSpPr>
        <p:spPr>
          <a:xfrm>
            <a:off x="391886" y="382556"/>
            <a:ext cx="11374016" cy="6111550"/>
          </a:xfrm>
        </p:spPr>
        <p:txBody>
          <a:bodyPr>
            <a:normAutofit/>
          </a:bodyPr>
          <a:lstStyle/>
          <a:p>
            <a:pPr>
              <a:buFont typeface="Wingdings" panose="05000000000000000000" pitchFamily="2" charset="2"/>
              <a:buChar char="Ø"/>
            </a:pPr>
            <a:r>
              <a:rPr lang="en-US" sz="3500" b="1" dirty="0"/>
              <a:t> Management Service Layer/ Data Processing Layer</a:t>
            </a:r>
          </a:p>
          <a:p>
            <a:pPr lvl="1">
              <a:lnSpc>
                <a:spcPct val="150000"/>
              </a:lnSpc>
            </a:pPr>
            <a:r>
              <a:rPr lang="en-US" dirty="0"/>
              <a:t>Data Aggregation and Processing: Collects, filters, and processes data from </a:t>
            </a:r>
            <a:r>
              <a:rPr lang="en-US" dirty="0" err="1"/>
              <a:t>IoT</a:t>
            </a:r>
            <a:r>
              <a:rPr lang="en-US" dirty="0"/>
              <a:t> devices to derive actionable insights.</a:t>
            </a:r>
          </a:p>
          <a:p>
            <a:pPr lvl="1">
              <a:lnSpc>
                <a:spcPct val="150000"/>
              </a:lnSpc>
            </a:pPr>
            <a:r>
              <a:rPr lang="en-US" dirty="0"/>
              <a:t>Analytics and Decision Support: Applies analytics and AI techniques to enable real-time and batch decision-making.</a:t>
            </a:r>
          </a:p>
          <a:p>
            <a:pPr lvl="1">
              <a:lnSpc>
                <a:spcPct val="150000"/>
              </a:lnSpc>
            </a:pPr>
            <a:r>
              <a:rPr lang="en-US" dirty="0"/>
              <a:t>Service Management: Manages </a:t>
            </a:r>
            <a:r>
              <a:rPr lang="en-US" dirty="0" err="1"/>
              <a:t>IoT</a:t>
            </a:r>
            <a:r>
              <a:rPr lang="en-US" dirty="0"/>
              <a:t> devices, including monitoring, updates, and provisioning, ensuring smooth operations.</a:t>
            </a:r>
          </a:p>
          <a:p>
            <a:pPr lvl="1">
              <a:lnSpc>
                <a:spcPct val="150000"/>
              </a:lnSpc>
            </a:pPr>
            <a:r>
              <a:rPr lang="en-US" dirty="0"/>
              <a:t>Security and Privacy: Ensures secure data handling with encryption, access control, and compliance with privacy regulations.</a:t>
            </a:r>
          </a:p>
          <a:p>
            <a:endParaRPr lang="en-IN" dirty="0"/>
          </a:p>
        </p:txBody>
      </p:sp>
      <p:sp>
        <p:nvSpPr>
          <p:cNvPr id="4" name="Footer Placeholder 3">
            <a:extLst>
              <a:ext uri="{FF2B5EF4-FFF2-40B4-BE49-F238E27FC236}">
                <a16:creationId xmlns="" xmlns:a16="http://schemas.microsoft.com/office/drawing/2014/main" id="{01F8E8E2-BE00-6C24-6C30-F5C0A62CD5F1}"/>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3C4EEC19-0A82-A09C-CC2A-BE45B4343CF0}"/>
              </a:ext>
            </a:extLst>
          </p:cNvPr>
          <p:cNvSpPr>
            <a:spLocks noGrp="1"/>
          </p:cNvSpPr>
          <p:nvPr>
            <p:ph type="sldNum" sz="quarter" idx="12"/>
          </p:nvPr>
        </p:nvSpPr>
        <p:spPr/>
        <p:txBody>
          <a:bodyPr/>
          <a:lstStyle/>
          <a:p>
            <a:fld id="{C413443F-AA25-4B4F-AEAF-68BBC3B2A844}" type="slidenum">
              <a:rPr lang="en-IN" smtClean="0"/>
              <a:t>36</a:t>
            </a:fld>
            <a:endParaRPr lang="en-IN"/>
          </a:p>
        </p:txBody>
      </p:sp>
    </p:spTree>
    <p:extLst>
      <p:ext uri="{BB962C8B-B14F-4D97-AF65-F5344CB8AC3E}">
        <p14:creationId xmlns:p14="http://schemas.microsoft.com/office/powerpoint/2010/main" val="1101305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F4AE08-824B-4162-8B7E-C1520C426B9B}"/>
              </a:ext>
            </a:extLst>
          </p:cNvPr>
          <p:cNvSpPr>
            <a:spLocks noGrp="1"/>
          </p:cNvSpPr>
          <p:nvPr>
            <p:ph type="title"/>
          </p:nvPr>
        </p:nvSpPr>
        <p:spPr/>
        <p:txBody>
          <a:bodyPr>
            <a:normAutofit/>
          </a:bodyPr>
          <a:lstStyle/>
          <a:p>
            <a:r>
              <a:rPr lang="en-US" b="1" dirty="0"/>
              <a:t>Management Service Layer/ Data Processing Layer</a:t>
            </a:r>
            <a:endParaRPr lang="en-AE" dirty="0"/>
          </a:p>
        </p:txBody>
      </p:sp>
      <p:sp>
        <p:nvSpPr>
          <p:cNvPr id="3" name="Content Placeholder 2">
            <a:extLst>
              <a:ext uri="{FF2B5EF4-FFF2-40B4-BE49-F238E27FC236}">
                <a16:creationId xmlns="" xmlns:a16="http://schemas.microsoft.com/office/drawing/2014/main" id="{0AC3CE8F-BDDB-47BC-A9EB-254EDDD07C7E}"/>
              </a:ext>
            </a:extLst>
          </p:cNvPr>
          <p:cNvSpPr>
            <a:spLocks noGrp="1"/>
          </p:cNvSpPr>
          <p:nvPr>
            <p:ph idx="1"/>
          </p:nvPr>
        </p:nvSpPr>
        <p:spPr/>
        <p:txBody>
          <a:bodyPr>
            <a:normAutofit fontScale="85000" lnSpcReduction="10000"/>
          </a:bodyPr>
          <a:lstStyle/>
          <a:p>
            <a:pPr>
              <a:lnSpc>
                <a:spcPct val="150000"/>
              </a:lnSpc>
            </a:pPr>
            <a:r>
              <a:rPr lang="en-US" sz="2400" dirty="0">
                <a:latin typeface="Times New Roman" panose="02020603050405020304" pitchFamily="18" charset="0"/>
                <a:cs typeface="Times New Roman" panose="02020603050405020304" pitchFamily="18" charset="0"/>
              </a:rPr>
              <a:t>The data processing layer of IoT architecture refers to the software and hardware components that are responsible for collecting, analyzing, and interpreting data from IoT devices. </a:t>
            </a:r>
          </a:p>
          <a:p>
            <a:pPr>
              <a:lnSpc>
                <a:spcPct val="150000"/>
              </a:lnSpc>
            </a:pPr>
            <a:r>
              <a:rPr lang="en-US" sz="2400" dirty="0">
                <a:latin typeface="Times New Roman" panose="02020603050405020304" pitchFamily="18" charset="0"/>
                <a:cs typeface="Times New Roman" panose="02020603050405020304" pitchFamily="18" charset="0"/>
              </a:rPr>
              <a:t>This layer is responsible for receiving raw data from the devices, processing it, and making it available for further analysis or action.</a:t>
            </a:r>
          </a:p>
          <a:p>
            <a:pPr>
              <a:lnSpc>
                <a:spcPct val="150000"/>
              </a:lnSpc>
            </a:pPr>
            <a:r>
              <a:rPr lang="en-US" sz="2400" dirty="0">
                <a:latin typeface="Times New Roman" panose="02020603050405020304" pitchFamily="18" charset="0"/>
                <a:cs typeface="Times New Roman" panose="02020603050405020304" pitchFamily="18" charset="0"/>
              </a:rPr>
              <a:t>The data processing layer includes a variety of technologies and tools, such as data management systems, analytics platforms, and machine learning algorithms. </a:t>
            </a:r>
          </a:p>
          <a:p>
            <a:pPr>
              <a:lnSpc>
                <a:spcPct val="150000"/>
              </a:lnSpc>
            </a:pPr>
            <a:r>
              <a:rPr lang="en-US" sz="2400" dirty="0">
                <a:latin typeface="Times New Roman" panose="02020603050405020304" pitchFamily="18" charset="0"/>
                <a:cs typeface="Times New Roman" panose="02020603050405020304" pitchFamily="18" charset="0"/>
              </a:rPr>
              <a:t>These tools are used to extract meaningful insights from the data and make decisions based on that data.</a:t>
            </a:r>
          </a:p>
        </p:txBody>
      </p:sp>
      <p:sp>
        <p:nvSpPr>
          <p:cNvPr id="4" name="Footer Placeholder 3">
            <a:extLst>
              <a:ext uri="{FF2B5EF4-FFF2-40B4-BE49-F238E27FC236}">
                <a16:creationId xmlns="" xmlns:a16="http://schemas.microsoft.com/office/drawing/2014/main" id="{142DCAFA-A39E-4279-BDED-9334B4A5A724}"/>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497FCB3F-9DB9-423F-8647-EBBD1D2260E9}"/>
              </a:ext>
            </a:extLst>
          </p:cNvPr>
          <p:cNvSpPr>
            <a:spLocks noGrp="1"/>
          </p:cNvSpPr>
          <p:nvPr>
            <p:ph type="sldNum" sz="quarter" idx="12"/>
          </p:nvPr>
        </p:nvSpPr>
        <p:spPr/>
        <p:txBody>
          <a:bodyPr/>
          <a:lstStyle/>
          <a:p>
            <a:fld id="{C413443F-AA25-4B4F-AEAF-68BBC3B2A844}" type="slidenum">
              <a:rPr lang="en-IN" smtClean="0"/>
              <a:t>37</a:t>
            </a:fld>
            <a:endParaRPr lang="en-IN"/>
          </a:p>
        </p:txBody>
      </p:sp>
    </p:spTree>
    <p:extLst>
      <p:ext uri="{BB962C8B-B14F-4D97-AF65-F5344CB8AC3E}">
        <p14:creationId xmlns:p14="http://schemas.microsoft.com/office/powerpoint/2010/main" val="258730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DC72105-2FB4-09C3-672C-3BC1C8416091}"/>
              </a:ext>
            </a:extLst>
          </p:cNvPr>
          <p:cNvSpPr>
            <a:spLocks noGrp="1"/>
          </p:cNvSpPr>
          <p:nvPr>
            <p:ph idx="1"/>
          </p:nvPr>
        </p:nvSpPr>
        <p:spPr>
          <a:xfrm>
            <a:off x="838200" y="410547"/>
            <a:ext cx="10515600" cy="5766416"/>
          </a:xfrm>
        </p:spPr>
        <p:txBody>
          <a:bodyPr/>
          <a:lstStyle/>
          <a:p>
            <a:pPr>
              <a:buFont typeface="Wingdings" panose="05000000000000000000" pitchFamily="2" charset="2"/>
              <a:buChar char="Ø"/>
            </a:pPr>
            <a:r>
              <a:rPr lang="en-US" b="1" i="0" dirty="0">
                <a:solidFill>
                  <a:srgbClr val="000000"/>
                </a:solidFill>
                <a:effectLst/>
                <a:latin typeface="Calibri" panose="020F0502020204030204" pitchFamily="34" charset="0"/>
              </a:rPr>
              <a:t>Application Layer</a:t>
            </a:r>
          </a:p>
          <a:p>
            <a:r>
              <a:rPr lang="en-US" dirty="0">
                <a:latin typeface="Times New Roman" panose="02020603050405020304" pitchFamily="18" charset="0"/>
                <a:cs typeface="Times New Roman" panose="02020603050405020304" pitchFamily="18" charset="0"/>
              </a:rPr>
              <a:t>The application layer of IoT architecture is the topmost layer that interacts directly with the end-user. </a:t>
            </a:r>
          </a:p>
          <a:p>
            <a:r>
              <a:rPr lang="en-US" dirty="0">
                <a:latin typeface="Times New Roman" panose="02020603050405020304" pitchFamily="18" charset="0"/>
                <a:cs typeface="Times New Roman" panose="02020603050405020304" pitchFamily="18" charset="0"/>
              </a:rPr>
              <a:t>It is responsible for providing user-friendly interfaces and functionalities that enable users to access and control IoT devices.</a:t>
            </a:r>
          </a:p>
          <a:p>
            <a:r>
              <a:rPr lang="en-US" dirty="0">
                <a:latin typeface="Times New Roman" panose="02020603050405020304" pitchFamily="18" charset="0"/>
                <a:cs typeface="Times New Roman" panose="02020603050405020304" pitchFamily="18" charset="0"/>
              </a:rPr>
              <a:t>This layer includes various software and applications such as mobile apps, web portals, and other user interfaces that are designed to interact with the underlying IoT infrastructure.</a:t>
            </a:r>
          </a:p>
          <a:p>
            <a:r>
              <a:rPr lang="en-US" dirty="0">
                <a:solidFill>
                  <a:srgbClr val="000000"/>
                </a:solidFill>
                <a:latin typeface="Calibri" panose="020F0502020204030204" pitchFamily="34" charset="0"/>
              </a:rPr>
              <a:t>The IoT application covers “smart” environments/spaces in domains such as: Transportation, Building, City, Lifestyle, Retail, Agriculture, Factory, Supply chain, Emergency, Healthcare, User interaction, Culture and tourism, Environment and</a:t>
            </a:r>
            <a:r>
              <a:rPr lang="en-US" spc="-95" dirty="0">
                <a:solidFill>
                  <a:srgbClr val="000000"/>
                </a:solidFill>
                <a:latin typeface="Calibri" panose="020F0502020204030204" pitchFamily="34" charset="0"/>
              </a:rPr>
              <a:t> </a:t>
            </a:r>
            <a:r>
              <a:rPr lang="en-US" dirty="0">
                <a:solidFill>
                  <a:srgbClr val="000000"/>
                </a:solidFill>
                <a:latin typeface="Calibri" panose="020F0502020204030204" pitchFamily="34" charset="0"/>
              </a:rPr>
              <a:t>Energy</a:t>
            </a:r>
            <a:r>
              <a:rPr lang="en-US" sz="2400" dirty="0">
                <a:solidFill>
                  <a:srgbClr val="000000"/>
                </a:solidFill>
                <a:latin typeface="Calibri" panose="020F0502020204030204" pitchFamily="34" charset="0"/>
              </a:rPr>
              <a:t>.</a:t>
            </a:r>
            <a:endParaRPr lang="en-US" dirty="0">
              <a:latin typeface="Times New Roman" panose="02020603050405020304" pitchFamily="18" charset="0"/>
              <a:cs typeface="Times New Roman" panose="02020603050405020304" pitchFamily="18" charset="0"/>
            </a:endParaRPr>
          </a:p>
          <a:p>
            <a:pPr lvl="1">
              <a:lnSpc>
                <a:spcPct val="150000"/>
              </a:lnSpc>
            </a:pPr>
            <a:endParaRPr lang="en-IN" sz="3200" dirty="0"/>
          </a:p>
        </p:txBody>
      </p:sp>
      <p:sp>
        <p:nvSpPr>
          <p:cNvPr id="4" name="Footer Placeholder 3">
            <a:extLst>
              <a:ext uri="{FF2B5EF4-FFF2-40B4-BE49-F238E27FC236}">
                <a16:creationId xmlns="" xmlns:a16="http://schemas.microsoft.com/office/drawing/2014/main" id="{22674B3C-D442-CF12-1FB5-E38741272E4E}"/>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CEBDE1ED-5614-0EBF-43B4-737C901D2896}"/>
              </a:ext>
            </a:extLst>
          </p:cNvPr>
          <p:cNvSpPr>
            <a:spLocks noGrp="1"/>
          </p:cNvSpPr>
          <p:nvPr>
            <p:ph type="sldNum" sz="quarter" idx="12"/>
          </p:nvPr>
        </p:nvSpPr>
        <p:spPr/>
        <p:txBody>
          <a:bodyPr/>
          <a:lstStyle/>
          <a:p>
            <a:fld id="{C413443F-AA25-4B4F-AEAF-68BBC3B2A844}" type="slidenum">
              <a:rPr lang="en-IN" smtClean="0"/>
              <a:t>38</a:t>
            </a:fld>
            <a:endParaRPr lang="en-IN"/>
          </a:p>
        </p:txBody>
      </p:sp>
    </p:spTree>
    <p:extLst>
      <p:ext uri="{BB962C8B-B14F-4D97-AF65-F5344CB8AC3E}">
        <p14:creationId xmlns:p14="http://schemas.microsoft.com/office/powerpoint/2010/main" val="168017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363" y="-220374"/>
            <a:ext cx="10515600" cy="1325563"/>
          </a:xfrm>
        </p:spPr>
        <p:txBody>
          <a:bodyPr/>
          <a:lstStyle/>
          <a:p>
            <a:r>
              <a:rPr lang="en-IN" b="1" dirty="0"/>
              <a:t>TECHNOLOGY BEHIND </a:t>
            </a:r>
            <a:r>
              <a:rPr lang="en-IN" b="1" dirty="0" err="1"/>
              <a:t>IoT</a:t>
            </a:r>
            <a:endParaRPr lang="en-IN" b="1" dirty="0"/>
          </a:p>
        </p:txBody>
      </p:sp>
      <p:sp>
        <p:nvSpPr>
          <p:cNvPr id="3" name="Content Placeholder 2"/>
          <p:cNvSpPr>
            <a:spLocks noGrp="1"/>
          </p:cNvSpPr>
          <p:nvPr>
            <p:ph idx="1"/>
          </p:nvPr>
        </p:nvSpPr>
        <p:spPr>
          <a:xfrm>
            <a:off x="856673" y="911225"/>
            <a:ext cx="11039764" cy="4351338"/>
          </a:xfrm>
        </p:spPr>
        <p:txBody>
          <a:bodyPr>
            <a:noAutofit/>
          </a:bodyPr>
          <a:lstStyle/>
          <a:p>
            <a:r>
              <a:rPr lang="en-IN" sz="2400" dirty="0">
                <a:solidFill>
                  <a:schemeClr val="accent1">
                    <a:lumMod val="75000"/>
                  </a:schemeClr>
                </a:solidFill>
              </a:rPr>
              <a:t>Hardware</a:t>
            </a:r>
            <a:r>
              <a:rPr lang="en-IN" sz="2400" dirty="0"/>
              <a:t> (Arduino Raspberry Pi, Intel Galileo, Intel Edison, ARM </a:t>
            </a:r>
            <a:r>
              <a:rPr lang="en-IN" sz="2400" dirty="0" err="1"/>
              <a:t>mBed</a:t>
            </a:r>
            <a:r>
              <a:rPr lang="en-IN" sz="2400" dirty="0"/>
              <a:t>, Bosch XDK110, Beagle Bone Black and Wireless </a:t>
            </a:r>
            <a:r>
              <a:rPr lang="en-IN" sz="2400" dirty="0" err="1"/>
              <a:t>SoC</a:t>
            </a:r>
            <a:r>
              <a:rPr lang="en-IN" sz="2400" dirty="0"/>
              <a:t>)</a:t>
            </a:r>
          </a:p>
          <a:p>
            <a:r>
              <a:rPr lang="en-IN" sz="2400" dirty="0">
                <a:solidFill>
                  <a:schemeClr val="accent1">
                    <a:lumMod val="75000"/>
                  </a:schemeClr>
                </a:solidFill>
              </a:rPr>
              <a:t>Integrated Development Environment</a:t>
            </a:r>
            <a:r>
              <a:rPr lang="en-IN" sz="2400" dirty="0"/>
              <a:t> (IDE) for developing device software, firmware and APIs </a:t>
            </a:r>
          </a:p>
          <a:p>
            <a:r>
              <a:rPr lang="en-IN" sz="2400" dirty="0">
                <a:solidFill>
                  <a:schemeClr val="accent1">
                    <a:lumMod val="75000"/>
                  </a:schemeClr>
                </a:solidFill>
              </a:rPr>
              <a:t>Protocols </a:t>
            </a:r>
            <a:r>
              <a:rPr lang="en-IN" sz="2400" dirty="0"/>
              <a:t>[RPL, </a:t>
            </a:r>
            <a:r>
              <a:rPr lang="en-IN" sz="2400" dirty="0" err="1"/>
              <a:t>CoAP</a:t>
            </a:r>
            <a:r>
              <a:rPr lang="en-IN" sz="2400" dirty="0"/>
              <a:t>, RESTful HTTP, MQTT, XMPP (Extensible Messaging and Presence Protocol)]</a:t>
            </a:r>
          </a:p>
          <a:p>
            <a:r>
              <a:rPr lang="en-IN" sz="2400" dirty="0">
                <a:solidFill>
                  <a:schemeClr val="accent1">
                    <a:lumMod val="75000"/>
                  </a:schemeClr>
                </a:solidFill>
              </a:rPr>
              <a:t>Communication </a:t>
            </a:r>
            <a:r>
              <a:rPr lang="en-IN" sz="2400" dirty="0"/>
              <a:t>(</a:t>
            </a:r>
            <a:r>
              <a:rPr lang="en-IN" sz="2400" dirty="0" err="1"/>
              <a:t>Powerline</a:t>
            </a:r>
            <a:r>
              <a:rPr lang="en-IN" sz="2400" dirty="0"/>
              <a:t> Ethernet, RFID, NFC, 6LowPAN, UWB, ZigBee, Bluetooth, </a:t>
            </a:r>
            <a:r>
              <a:rPr lang="en-IN" sz="2400" dirty="0" err="1"/>
              <a:t>WiFi</a:t>
            </a:r>
            <a:r>
              <a:rPr lang="en-IN" sz="2400" dirty="0"/>
              <a:t>, </a:t>
            </a:r>
            <a:r>
              <a:rPr lang="en-IN" sz="2400" dirty="0" err="1"/>
              <a:t>WiMax</a:t>
            </a:r>
            <a:r>
              <a:rPr lang="en-IN" sz="2400" dirty="0"/>
              <a:t>, 2G/3G/4G) </a:t>
            </a:r>
          </a:p>
          <a:p>
            <a:r>
              <a:rPr lang="en-IN" sz="2400" dirty="0">
                <a:solidFill>
                  <a:schemeClr val="accent1">
                    <a:lumMod val="75000"/>
                  </a:schemeClr>
                </a:solidFill>
              </a:rPr>
              <a:t>Network backbone </a:t>
            </a:r>
            <a:r>
              <a:rPr lang="en-IN" sz="2400" dirty="0"/>
              <a:t>(IPv4, IPv6, UDP and 6LowPAN) </a:t>
            </a:r>
          </a:p>
          <a:p>
            <a:r>
              <a:rPr lang="en-IN" sz="2400" dirty="0">
                <a:solidFill>
                  <a:schemeClr val="accent1">
                    <a:lumMod val="75000"/>
                  </a:schemeClr>
                </a:solidFill>
              </a:rPr>
              <a:t>Software</a:t>
            </a:r>
            <a:r>
              <a:rPr lang="en-IN" sz="2400" dirty="0"/>
              <a:t> (RIOT OS, </a:t>
            </a:r>
            <a:r>
              <a:rPr lang="en-IN" sz="2400" dirty="0" err="1"/>
              <a:t>Contiki</a:t>
            </a:r>
            <a:r>
              <a:rPr lang="en-IN" sz="2400" dirty="0"/>
              <a:t> OS, </a:t>
            </a:r>
            <a:r>
              <a:rPr lang="en-IN" sz="2400" dirty="0" err="1"/>
              <a:t>Thingsquare</a:t>
            </a:r>
            <a:r>
              <a:rPr lang="en-IN" sz="2400" dirty="0"/>
              <a:t> Mist firmware, Eclipse </a:t>
            </a:r>
            <a:r>
              <a:rPr lang="en-IN" sz="2400" dirty="0" err="1"/>
              <a:t>IoT</a:t>
            </a:r>
            <a:r>
              <a:rPr lang="en-IN" sz="2400" dirty="0"/>
              <a:t>) </a:t>
            </a:r>
          </a:p>
          <a:p>
            <a:r>
              <a:rPr lang="en-IN" sz="2400" dirty="0">
                <a:solidFill>
                  <a:schemeClr val="accent1">
                    <a:lumMod val="75000"/>
                  </a:schemeClr>
                </a:solidFill>
              </a:rPr>
              <a:t>Internetwork Cloud Platforms/Data Centre </a:t>
            </a:r>
            <a:r>
              <a:rPr lang="en-IN" sz="2400" dirty="0"/>
              <a:t>(Sense, </a:t>
            </a:r>
            <a:r>
              <a:rPr lang="en-IN" sz="2400" dirty="0" err="1"/>
              <a:t>ThingWorx</a:t>
            </a:r>
            <a:r>
              <a:rPr lang="en-IN" sz="2400" dirty="0"/>
              <a:t>, </a:t>
            </a:r>
            <a:r>
              <a:rPr lang="en-IN" sz="2400" dirty="0" err="1"/>
              <a:t>Nimbits</a:t>
            </a:r>
            <a:r>
              <a:rPr lang="en-IN" sz="2400" dirty="0"/>
              <a:t>, </a:t>
            </a:r>
            <a:r>
              <a:rPr lang="en-IN" sz="2400" dirty="0" err="1"/>
              <a:t>Xively</a:t>
            </a:r>
            <a:r>
              <a:rPr lang="en-IN" sz="2400" dirty="0"/>
              <a:t>, </a:t>
            </a:r>
            <a:r>
              <a:rPr lang="en-IN" sz="2400" dirty="0" err="1"/>
              <a:t>openHAB</a:t>
            </a:r>
            <a:r>
              <a:rPr lang="en-IN" sz="2400" dirty="0"/>
              <a:t>, AWS </a:t>
            </a:r>
            <a:r>
              <a:rPr lang="en-IN" sz="2400" dirty="0" err="1"/>
              <a:t>IoT</a:t>
            </a:r>
            <a:r>
              <a:rPr lang="en-IN" sz="2400" dirty="0"/>
              <a:t>, IBM </a:t>
            </a:r>
            <a:r>
              <a:rPr lang="en-IN" sz="2400" dirty="0" err="1"/>
              <a:t>BlueMix</a:t>
            </a:r>
            <a:r>
              <a:rPr lang="en-IN" sz="2400" dirty="0"/>
              <a:t>, CISCO </a:t>
            </a:r>
            <a:r>
              <a:rPr lang="en-IN" sz="2400" dirty="0" err="1"/>
              <a:t>IoT</a:t>
            </a:r>
            <a:r>
              <a:rPr lang="en-IN" sz="2400" dirty="0"/>
              <a:t>, </a:t>
            </a:r>
            <a:r>
              <a:rPr lang="en-IN" sz="2400" dirty="0" err="1"/>
              <a:t>IOx</a:t>
            </a:r>
            <a:r>
              <a:rPr lang="en-IN" sz="2400" dirty="0"/>
              <a:t> and Fog, </a:t>
            </a:r>
            <a:r>
              <a:rPr lang="en-IN" sz="2400" dirty="0" err="1"/>
              <a:t>EvryThng</a:t>
            </a:r>
            <a:r>
              <a:rPr lang="en-IN" sz="2400" dirty="0"/>
              <a:t>, Azure, TCS CUP)</a:t>
            </a:r>
          </a:p>
          <a:p>
            <a:endParaRPr lang="en-GB" sz="2400" dirty="0"/>
          </a:p>
          <a:p>
            <a:pPr marL="0" indent="0">
              <a:buNone/>
            </a:pPr>
            <a:r>
              <a:rPr lang="en-IN" sz="2400" dirty="0">
                <a:hlinkClick r:id="rId2"/>
              </a:rPr>
              <a:t>https://</a:t>
            </a:r>
            <a:r>
              <a:rPr lang="en-IN" sz="2400" dirty="0" smtClean="0">
                <a:hlinkClick r:id="rId2"/>
              </a:rPr>
              <a:t>youtu.be/5NfKeofbac4</a:t>
            </a:r>
            <a:endParaRPr lang="en-IN" sz="2400" dirty="0"/>
          </a:p>
        </p:txBody>
      </p:sp>
      <p:sp>
        <p:nvSpPr>
          <p:cNvPr id="4" name="Footer Placeholder 3"/>
          <p:cNvSpPr>
            <a:spLocks noGrp="1"/>
          </p:cNvSpPr>
          <p:nvPr>
            <p:ph type="ftr" sz="quarter" idx="11"/>
          </p:nvPr>
        </p:nvSpPr>
        <p:spPr/>
        <p:txBody>
          <a:bodyPr/>
          <a:lstStyle/>
          <a:p>
            <a:r>
              <a:rPr lang="en-US"/>
              <a:t>Dept. of Computer Science</a:t>
            </a:r>
            <a:endParaRPr lang="en-IN" dirty="0"/>
          </a:p>
        </p:txBody>
      </p:sp>
      <p:sp>
        <p:nvSpPr>
          <p:cNvPr id="5" name="Slide Number Placeholder 4"/>
          <p:cNvSpPr>
            <a:spLocks noGrp="1"/>
          </p:cNvSpPr>
          <p:nvPr>
            <p:ph type="sldNum" sz="quarter" idx="12"/>
          </p:nvPr>
        </p:nvSpPr>
        <p:spPr/>
        <p:txBody>
          <a:bodyPr/>
          <a:lstStyle/>
          <a:p>
            <a:fld id="{C413443F-AA25-4B4F-AEAF-68BBC3B2A844}" type="slidenum">
              <a:rPr lang="en-IN" smtClean="0"/>
              <a:t>39</a:t>
            </a:fld>
            <a:endParaRPr lang="en-IN"/>
          </a:p>
        </p:txBody>
      </p:sp>
    </p:spTree>
    <p:extLst>
      <p:ext uri="{BB962C8B-B14F-4D97-AF65-F5344CB8AC3E}">
        <p14:creationId xmlns:p14="http://schemas.microsoft.com/office/powerpoint/2010/main" val="1932895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Dept. of Computer Science</a:t>
            </a:r>
            <a:endParaRPr lang="en-IN" dirty="0"/>
          </a:p>
        </p:txBody>
      </p:sp>
      <p:sp>
        <p:nvSpPr>
          <p:cNvPr id="5" name="Slide Number Placeholder 4"/>
          <p:cNvSpPr>
            <a:spLocks noGrp="1"/>
          </p:cNvSpPr>
          <p:nvPr>
            <p:ph type="sldNum" sz="quarter" idx="12"/>
          </p:nvPr>
        </p:nvSpPr>
        <p:spPr/>
        <p:txBody>
          <a:bodyPr/>
          <a:lstStyle/>
          <a:p>
            <a:fld id="{C413443F-AA25-4B4F-AEAF-68BBC3B2A844}" type="slidenum">
              <a:rPr lang="en-IN" smtClean="0"/>
              <a:t>4</a:t>
            </a:fld>
            <a:endParaRPr lang="en-IN" dirty="0"/>
          </a:p>
        </p:txBody>
      </p:sp>
      <p:pic>
        <p:nvPicPr>
          <p:cNvPr id="6" name="Content Placeholder 5"/>
          <p:cNvPicPr>
            <a:picLocks noGrp="1" noChangeAspect="1"/>
          </p:cNvPicPr>
          <p:nvPr>
            <p:ph idx="1"/>
          </p:nvPr>
        </p:nvPicPr>
        <p:blipFill>
          <a:blip r:embed="rId2"/>
          <a:srcRect l="11334" t="3892" r="14441" b="5478"/>
          <a:stretch>
            <a:fillRect/>
          </a:stretch>
        </p:blipFill>
        <p:spPr>
          <a:xfrm>
            <a:off x="1920240" y="548640"/>
            <a:ext cx="8602345" cy="5633720"/>
          </a:xfrm>
          <a:prstGeom prst="rect">
            <a:avLst/>
          </a:prstGeom>
        </p:spPr>
      </p:pic>
      <p:pic>
        <p:nvPicPr>
          <p:cNvPr id="2" name="Picture 1">
            <a:extLst>
              <a:ext uri="{FF2B5EF4-FFF2-40B4-BE49-F238E27FC236}">
                <a16:creationId xmlns="" xmlns:a16="http://schemas.microsoft.com/office/drawing/2014/main" id="{F90377AE-096B-F974-41B5-A58E40E6124E}"/>
              </a:ext>
            </a:extLst>
          </p:cNvPr>
          <p:cNvPicPr>
            <a:picLocks noChangeAspect="1"/>
          </p:cNvPicPr>
          <p:nvPr/>
        </p:nvPicPr>
        <p:blipFill>
          <a:blip r:embed="rId3"/>
          <a:stretch>
            <a:fillRect/>
          </a:stretch>
        </p:blipFill>
        <p:spPr>
          <a:xfrm>
            <a:off x="10749063" y="31108"/>
            <a:ext cx="1337959" cy="119457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1.4.1 Server-end Technology</a:t>
            </a:r>
            <a:br>
              <a:rPr lang="en-IN" dirty="0"/>
            </a:br>
            <a:endParaRPr lang="en-IN" dirty="0"/>
          </a:p>
        </p:txBody>
      </p:sp>
      <p:sp>
        <p:nvSpPr>
          <p:cNvPr id="3" name="Content Placeholder 2"/>
          <p:cNvSpPr>
            <a:spLocks noGrp="1"/>
          </p:cNvSpPr>
          <p:nvPr>
            <p:ph idx="1"/>
          </p:nvPr>
        </p:nvSpPr>
        <p:spPr>
          <a:xfrm>
            <a:off x="838200" y="1459512"/>
            <a:ext cx="10515600" cy="4351338"/>
          </a:xfrm>
        </p:spPr>
        <p:txBody>
          <a:bodyPr>
            <a:normAutofit lnSpcReduction="10000"/>
          </a:bodyPr>
          <a:lstStyle/>
          <a:p>
            <a:pPr marL="0" indent="0">
              <a:buNone/>
            </a:pPr>
            <a:r>
              <a:rPr lang="en-IN" dirty="0"/>
              <a:t>IoT servers are application servers, enterprise servers, cloud servers, data centres and </a:t>
            </a:r>
            <a:r>
              <a:rPr lang="en-US" dirty="0"/>
              <a:t>databases. </a:t>
            </a:r>
          </a:p>
          <a:p>
            <a:pPr marL="0" indent="0">
              <a:buNone/>
            </a:pPr>
            <a:r>
              <a:rPr lang="en-US" dirty="0"/>
              <a:t>Servers offer the following software components:</a:t>
            </a:r>
          </a:p>
          <a:p>
            <a:r>
              <a:rPr lang="en-IN" dirty="0"/>
              <a:t>Online platforms</a:t>
            </a:r>
          </a:p>
          <a:p>
            <a:r>
              <a:rPr lang="en-US" dirty="0"/>
              <a:t>Devices identification, identity management and their access management</a:t>
            </a:r>
          </a:p>
          <a:p>
            <a:r>
              <a:rPr lang="en-US" dirty="0"/>
              <a:t>Data </a:t>
            </a:r>
            <a:r>
              <a:rPr lang="en-US" dirty="0" smtClean="0"/>
              <a:t>accruing (</a:t>
            </a:r>
            <a:r>
              <a:rPr lang="en-US" dirty="0"/>
              <a:t>process of collecting, transmitting, and managing data generated by </a:t>
            </a:r>
            <a:r>
              <a:rPr lang="en-US" dirty="0" err="1"/>
              <a:t>IoT</a:t>
            </a:r>
            <a:r>
              <a:rPr lang="en-US" dirty="0"/>
              <a:t> devices and sensors within a network</a:t>
            </a:r>
            <a:r>
              <a:rPr lang="en-US" dirty="0" smtClean="0"/>
              <a:t>), </a:t>
            </a:r>
            <a:r>
              <a:rPr lang="en-US" dirty="0"/>
              <a:t>aggregation, integration, </a:t>
            </a:r>
            <a:r>
              <a:rPr lang="en-US" dirty="0" err="1"/>
              <a:t>organising</a:t>
            </a:r>
            <a:r>
              <a:rPr lang="en-US" dirty="0"/>
              <a:t> and </a:t>
            </a:r>
            <a:r>
              <a:rPr lang="en-US" dirty="0" err="1"/>
              <a:t>analysing</a:t>
            </a:r>
            <a:endParaRPr lang="en-US" dirty="0"/>
          </a:p>
          <a:p>
            <a:r>
              <a:rPr lang="en-US" dirty="0"/>
              <a:t>Use of web applications, services and business processes</a:t>
            </a:r>
            <a:endParaRPr lang="en-IN" dirty="0"/>
          </a:p>
        </p:txBody>
      </p:sp>
      <p:sp>
        <p:nvSpPr>
          <p:cNvPr id="4" name="Footer Placeholder 3"/>
          <p:cNvSpPr>
            <a:spLocks noGrp="1"/>
          </p:cNvSpPr>
          <p:nvPr>
            <p:ph type="ftr" sz="quarter" idx="11"/>
          </p:nvPr>
        </p:nvSpPr>
        <p:spPr/>
        <p:txBody>
          <a:bodyPr/>
          <a:lstStyle/>
          <a:p>
            <a:r>
              <a:rPr lang="en-US"/>
              <a:t>Dept. of Computer Science</a:t>
            </a:r>
            <a:endParaRPr lang="en-IN" dirty="0"/>
          </a:p>
        </p:txBody>
      </p:sp>
      <p:sp>
        <p:nvSpPr>
          <p:cNvPr id="5" name="Slide Number Placeholder 4"/>
          <p:cNvSpPr>
            <a:spLocks noGrp="1"/>
          </p:cNvSpPr>
          <p:nvPr>
            <p:ph type="sldNum" sz="quarter" idx="12"/>
          </p:nvPr>
        </p:nvSpPr>
        <p:spPr/>
        <p:txBody>
          <a:bodyPr/>
          <a:lstStyle/>
          <a:p>
            <a:fld id="{C413443F-AA25-4B4F-AEAF-68BBC3B2A844}" type="slidenum">
              <a:rPr lang="en-IN" smtClean="0"/>
              <a:t>40</a:t>
            </a:fld>
            <a:endParaRPr lang="en-IN"/>
          </a:p>
        </p:txBody>
      </p:sp>
      <p:pic>
        <p:nvPicPr>
          <p:cNvPr id="6" name="Picture 5">
            <a:extLst>
              <a:ext uri="{FF2B5EF4-FFF2-40B4-BE49-F238E27FC236}">
                <a16:creationId xmlns="" xmlns:a16="http://schemas.microsoft.com/office/drawing/2014/main" id="{4FA0C47E-3CDA-406B-A097-8FF226614110}"/>
              </a:ext>
            </a:extLst>
          </p:cNvPr>
          <p:cNvPicPr>
            <a:picLocks noChangeAspect="1"/>
          </p:cNvPicPr>
          <p:nvPr/>
        </p:nvPicPr>
        <p:blipFill>
          <a:blip r:embed="rId2"/>
          <a:stretch>
            <a:fillRect/>
          </a:stretch>
        </p:blipFill>
        <p:spPr>
          <a:xfrm>
            <a:off x="10684820" y="5579674"/>
            <a:ext cx="1337959" cy="1194578"/>
          </a:xfrm>
          <a:prstGeom prst="rect">
            <a:avLst/>
          </a:prstGeom>
        </p:spPr>
      </p:pic>
    </p:spTree>
    <p:extLst>
      <p:ext uri="{BB962C8B-B14F-4D97-AF65-F5344CB8AC3E}">
        <p14:creationId xmlns:p14="http://schemas.microsoft.com/office/powerpoint/2010/main" val="1614513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CE8137-D2BA-4E77-A027-E8CFE8665C30}"/>
              </a:ext>
            </a:extLst>
          </p:cNvPr>
          <p:cNvSpPr>
            <a:spLocks noGrp="1"/>
          </p:cNvSpPr>
          <p:nvPr>
            <p:ph type="title"/>
          </p:nvPr>
        </p:nvSpPr>
        <p:spPr>
          <a:xfrm>
            <a:off x="838200" y="0"/>
            <a:ext cx="10515600" cy="1325563"/>
          </a:xfrm>
        </p:spPr>
        <p:txBody>
          <a:bodyPr/>
          <a:lstStyle/>
          <a:p>
            <a:r>
              <a:rPr lang="en-US" dirty="0"/>
              <a:t>1.4.2 Major Components of IoT System</a:t>
            </a:r>
            <a:endParaRPr lang="en-AE" dirty="0"/>
          </a:p>
        </p:txBody>
      </p:sp>
      <p:graphicFrame>
        <p:nvGraphicFramePr>
          <p:cNvPr id="8" name="Content Placeholder 7">
            <a:extLst>
              <a:ext uri="{FF2B5EF4-FFF2-40B4-BE49-F238E27FC236}">
                <a16:creationId xmlns="" xmlns:a16="http://schemas.microsoft.com/office/drawing/2014/main" id="{B382D6D0-CF8B-4A54-91A0-6D405678F58A}"/>
              </a:ext>
            </a:extLst>
          </p:cNvPr>
          <p:cNvGraphicFramePr>
            <a:graphicFrameLocks noGrp="1"/>
          </p:cNvGraphicFramePr>
          <p:nvPr>
            <p:ph idx="1"/>
            <p:extLst>
              <p:ext uri="{D42A27DB-BD31-4B8C-83A1-F6EECF244321}">
                <p14:modId xmlns:p14="http://schemas.microsoft.com/office/powerpoint/2010/main" val="168134477"/>
              </p:ext>
            </p:extLst>
          </p:nvPr>
        </p:nvGraphicFramePr>
        <p:xfrm>
          <a:off x="838200" y="1371600"/>
          <a:ext cx="10515600" cy="498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 xmlns:a16="http://schemas.microsoft.com/office/drawing/2014/main" id="{FAC8853F-6328-404E-AF2D-082D6D77CC79}"/>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C2CA788F-5910-48B9-9924-1DFE8CC663E8}"/>
              </a:ext>
            </a:extLst>
          </p:cNvPr>
          <p:cNvSpPr>
            <a:spLocks noGrp="1"/>
          </p:cNvSpPr>
          <p:nvPr>
            <p:ph type="sldNum" sz="quarter" idx="12"/>
          </p:nvPr>
        </p:nvSpPr>
        <p:spPr/>
        <p:txBody>
          <a:bodyPr/>
          <a:lstStyle/>
          <a:p>
            <a:fld id="{C413443F-AA25-4B4F-AEAF-68BBC3B2A844}" type="slidenum">
              <a:rPr lang="en-IN" smtClean="0"/>
              <a:t>41</a:t>
            </a:fld>
            <a:endParaRPr lang="en-IN"/>
          </a:p>
        </p:txBody>
      </p:sp>
      <p:pic>
        <p:nvPicPr>
          <p:cNvPr id="6" name="Picture 5">
            <a:extLst>
              <a:ext uri="{FF2B5EF4-FFF2-40B4-BE49-F238E27FC236}">
                <a16:creationId xmlns="" xmlns:a16="http://schemas.microsoft.com/office/drawing/2014/main" id="{1FEDDA06-08D8-4122-9DA7-485A0A04B571}"/>
              </a:ext>
            </a:extLst>
          </p:cNvPr>
          <p:cNvPicPr>
            <a:picLocks noChangeAspect="1"/>
          </p:cNvPicPr>
          <p:nvPr/>
        </p:nvPicPr>
        <p:blipFill>
          <a:blip r:embed="rId7"/>
          <a:stretch>
            <a:fillRect/>
          </a:stretch>
        </p:blipFill>
        <p:spPr>
          <a:xfrm>
            <a:off x="10806416" y="2800"/>
            <a:ext cx="1337959" cy="1194578"/>
          </a:xfrm>
          <a:prstGeom prst="rect">
            <a:avLst/>
          </a:prstGeom>
        </p:spPr>
      </p:pic>
    </p:spTree>
    <p:extLst>
      <p:ext uri="{BB962C8B-B14F-4D97-AF65-F5344CB8AC3E}">
        <p14:creationId xmlns:p14="http://schemas.microsoft.com/office/powerpoint/2010/main" val="3178451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652444-B3C4-438F-ADE4-44D34A2C280D}"/>
              </a:ext>
            </a:extLst>
          </p:cNvPr>
          <p:cNvSpPr>
            <a:spLocks noGrp="1"/>
          </p:cNvSpPr>
          <p:nvPr>
            <p:ph type="title"/>
          </p:nvPr>
        </p:nvSpPr>
        <p:spPr>
          <a:xfrm>
            <a:off x="838200" y="-272654"/>
            <a:ext cx="10515600" cy="1325563"/>
          </a:xfrm>
        </p:spPr>
        <p:txBody>
          <a:bodyPr/>
          <a:lstStyle/>
          <a:p>
            <a:r>
              <a:rPr lang="en-IN" b="1" dirty="0"/>
              <a:t>Sensors and Control Units</a:t>
            </a:r>
            <a:endParaRPr lang="en-AE" b="1" dirty="0"/>
          </a:p>
        </p:txBody>
      </p:sp>
      <p:graphicFrame>
        <p:nvGraphicFramePr>
          <p:cNvPr id="6" name="Content Placeholder 5">
            <a:extLst>
              <a:ext uri="{FF2B5EF4-FFF2-40B4-BE49-F238E27FC236}">
                <a16:creationId xmlns="" xmlns:a16="http://schemas.microsoft.com/office/drawing/2014/main" id="{EE306215-3B6A-48BA-8F4B-54EE4075FC6E}"/>
              </a:ext>
            </a:extLst>
          </p:cNvPr>
          <p:cNvGraphicFramePr>
            <a:graphicFrameLocks noGrp="1"/>
          </p:cNvGraphicFramePr>
          <p:nvPr>
            <p:ph idx="1"/>
            <p:extLst>
              <p:ext uri="{D42A27DB-BD31-4B8C-83A1-F6EECF244321}">
                <p14:modId xmlns:p14="http://schemas.microsoft.com/office/powerpoint/2010/main" val="998826474"/>
              </p:ext>
            </p:extLst>
          </p:nvPr>
        </p:nvGraphicFramePr>
        <p:xfrm>
          <a:off x="838200" y="688180"/>
          <a:ext cx="10515600" cy="56681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 xmlns:a16="http://schemas.microsoft.com/office/drawing/2014/main" id="{5C4BB036-E462-4A80-9468-EED1489A58D2}"/>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7DAA7EFC-9C36-46E3-81F3-0763625D009C}"/>
              </a:ext>
            </a:extLst>
          </p:cNvPr>
          <p:cNvSpPr>
            <a:spLocks noGrp="1"/>
          </p:cNvSpPr>
          <p:nvPr>
            <p:ph type="sldNum" sz="quarter" idx="12"/>
          </p:nvPr>
        </p:nvSpPr>
        <p:spPr/>
        <p:txBody>
          <a:bodyPr/>
          <a:lstStyle/>
          <a:p>
            <a:fld id="{C413443F-AA25-4B4F-AEAF-68BBC3B2A844}" type="slidenum">
              <a:rPr lang="en-IN" smtClean="0"/>
              <a:t>42</a:t>
            </a:fld>
            <a:endParaRPr lang="en-IN"/>
          </a:p>
        </p:txBody>
      </p:sp>
      <p:pic>
        <p:nvPicPr>
          <p:cNvPr id="3" name="Picture 2">
            <a:extLst>
              <a:ext uri="{FF2B5EF4-FFF2-40B4-BE49-F238E27FC236}">
                <a16:creationId xmlns="" xmlns:a16="http://schemas.microsoft.com/office/drawing/2014/main" id="{AE654AE8-612F-8400-D259-DCC1DA9B1D20}"/>
              </a:ext>
            </a:extLst>
          </p:cNvPr>
          <p:cNvPicPr>
            <a:picLocks noChangeAspect="1"/>
          </p:cNvPicPr>
          <p:nvPr/>
        </p:nvPicPr>
        <p:blipFill>
          <a:blip r:embed="rId7"/>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2396480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 xmlns:a16="http://schemas.microsoft.com/office/drawing/2014/main" id="{5BC70230-7357-4EB0-8463-10220B2ED0BD}"/>
              </a:ext>
            </a:extLst>
          </p:cNvPr>
          <p:cNvGraphicFramePr>
            <a:graphicFrameLocks noGrp="1"/>
          </p:cNvGraphicFramePr>
          <p:nvPr>
            <p:ph idx="1"/>
            <p:extLst>
              <p:ext uri="{D42A27DB-BD31-4B8C-83A1-F6EECF244321}">
                <p14:modId xmlns:p14="http://schemas.microsoft.com/office/powerpoint/2010/main" val="260901010"/>
              </p:ext>
            </p:extLst>
          </p:nvPr>
        </p:nvGraphicFramePr>
        <p:xfrm>
          <a:off x="838200" y="136525"/>
          <a:ext cx="10515600" cy="3535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 xmlns:a16="http://schemas.microsoft.com/office/drawing/2014/main" id="{AD1B4545-CF59-45BF-B63F-9F586A8D5644}"/>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FAFABE0A-E7C4-4834-818C-9407B4CC5708}"/>
              </a:ext>
            </a:extLst>
          </p:cNvPr>
          <p:cNvSpPr>
            <a:spLocks noGrp="1"/>
          </p:cNvSpPr>
          <p:nvPr>
            <p:ph type="sldNum" sz="quarter" idx="12"/>
          </p:nvPr>
        </p:nvSpPr>
        <p:spPr/>
        <p:txBody>
          <a:bodyPr/>
          <a:lstStyle/>
          <a:p>
            <a:fld id="{C413443F-AA25-4B4F-AEAF-68BBC3B2A844}" type="slidenum">
              <a:rPr lang="en-IN" smtClean="0"/>
              <a:t>43</a:t>
            </a:fld>
            <a:endParaRPr lang="en-IN"/>
          </a:p>
        </p:txBody>
      </p:sp>
      <p:pic>
        <p:nvPicPr>
          <p:cNvPr id="7" name="Picture 6">
            <a:extLst>
              <a:ext uri="{FF2B5EF4-FFF2-40B4-BE49-F238E27FC236}">
                <a16:creationId xmlns="" xmlns:a16="http://schemas.microsoft.com/office/drawing/2014/main" id="{8313FBCD-8E78-4B1B-9D72-27E950888111}"/>
              </a:ext>
            </a:extLst>
          </p:cNvPr>
          <p:cNvPicPr>
            <a:picLocks noChangeAspect="1"/>
          </p:cNvPicPr>
          <p:nvPr/>
        </p:nvPicPr>
        <p:blipFill>
          <a:blip r:embed="rId7"/>
          <a:stretch>
            <a:fillRect/>
          </a:stretch>
        </p:blipFill>
        <p:spPr>
          <a:xfrm>
            <a:off x="1091402" y="3606800"/>
            <a:ext cx="10009196" cy="2814638"/>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 xmlns:a16="http://schemas.microsoft.com/office/drawing/2014/main" id="{207E2670-ACEB-436D-FEE6-05674718217A}"/>
              </a:ext>
            </a:extLst>
          </p:cNvPr>
          <p:cNvPicPr>
            <a:picLocks noChangeAspect="1"/>
          </p:cNvPicPr>
          <p:nvPr/>
        </p:nvPicPr>
        <p:blipFill>
          <a:blip r:embed="rId8"/>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26301105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 xmlns:a16="http://schemas.microsoft.com/office/drawing/2014/main" id="{DCB833F3-D185-4B93-8BFA-D9D1CA19DF67}"/>
              </a:ext>
            </a:extLst>
          </p:cNvPr>
          <p:cNvGraphicFramePr>
            <a:graphicFrameLocks noGrp="1"/>
          </p:cNvGraphicFramePr>
          <p:nvPr>
            <p:ph idx="1"/>
            <p:extLst>
              <p:ext uri="{D42A27DB-BD31-4B8C-83A1-F6EECF244321}">
                <p14:modId xmlns:p14="http://schemas.microsoft.com/office/powerpoint/2010/main" val="715298053"/>
              </p:ext>
            </p:extLst>
          </p:nvPr>
        </p:nvGraphicFramePr>
        <p:xfrm>
          <a:off x="838200" y="442913"/>
          <a:ext cx="10515600" cy="5734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 xmlns:a16="http://schemas.microsoft.com/office/drawing/2014/main" id="{3A6F4C03-EE17-4935-9C67-B0332EF6D519}"/>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3E6F7BA5-0036-4D26-A553-9E48A2C650C2}"/>
              </a:ext>
            </a:extLst>
          </p:cNvPr>
          <p:cNvSpPr>
            <a:spLocks noGrp="1"/>
          </p:cNvSpPr>
          <p:nvPr>
            <p:ph type="sldNum" sz="quarter" idx="12"/>
          </p:nvPr>
        </p:nvSpPr>
        <p:spPr/>
        <p:txBody>
          <a:bodyPr/>
          <a:lstStyle/>
          <a:p>
            <a:fld id="{C413443F-AA25-4B4F-AEAF-68BBC3B2A844}" type="slidenum">
              <a:rPr lang="en-IN" smtClean="0"/>
              <a:t>44</a:t>
            </a:fld>
            <a:endParaRPr lang="en-IN"/>
          </a:p>
        </p:txBody>
      </p:sp>
      <p:pic>
        <p:nvPicPr>
          <p:cNvPr id="2" name="Picture 1">
            <a:extLst>
              <a:ext uri="{FF2B5EF4-FFF2-40B4-BE49-F238E27FC236}">
                <a16:creationId xmlns="" xmlns:a16="http://schemas.microsoft.com/office/drawing/2014/main" id="{0D8DE2E9-5A44-7976-9DC7-BCEE04E37FC4}"/>
              </a:ext>
            </a:extLst>
          </p:cNvPr>
          <p:cNvPicPr>
            <a:picLocks noChangeAspect="1"/>
          </p:cNvPicPr>
          <p:nvPr/>
        </p:nvPicPr>
        <p:blipFill>
          <a:blip r:embed="rId7"/>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1320779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32A164-A1F4-4975-8378-DC678FA53912}"/>
              </a:ext>
            </a:extLst>
          </p:cNvPr>
          <p:cNvSpPr>
            <a:spLocks noGrp="1"/>
          </p:cNvSpPr>
          <p:nvPr>
            <p:ph type="title"/>
          </p:nvPr>
        </p:nvSpPr>
        <p:spPr>
          <a:xfrm>
            <a:off x="838200" y="365125"/>
            <a:ext cx="10515600" cy="1325563"/>
          </a:xfrm>
        </p:spPr>
        <p:txBody>
          <a:bodyPr/>
          <a:lstStyle/>
          <a:p>
            <a:endParaRPr lang="en-AE" dirty="0"/>
          </a:p>
        </p:txBody>
      </p:sp>
      <p:graphicFrame>
        <p:nvGraphicFramePr>
          <p:cNvPr id="6" name="Content Placeholder 5">
            <a:extLst>
              <a:ext uri="{FF2B5EF4-FFF2-40B4-BE49-F238E27FC236}">
                <a16:creationId xmlns="" xmlns:a16="http://schemas.microsoft.com/office/drawing/2014/main" id="{69736C69-FE09-4D6D-AD5C-A927F8361C7E}"/>
              </a:ext>
            </a:extLst>
          </p:cNvPr>
          <p:cNvGraphicFramePr>
            <a:graphicFrameLocks noGrp="1"/>
          </p:cNvGraphicFramePr>
          <p:nvPr>
            <p:ph idx="1"/>
            <p:extLst>
              <p:ext uri="{D42A27DB-BD31-4B8C-83A1-F6EECF244321}">
                <p14:modId xmlns:p14="http://schemas.microsoft.com/office/powerpoint/2010/main" val="4202864598"/>
              </p:ext>
            </p:extLst>
          </p:nvPr>
        </p:nvGraphicFramePr>
        <p:xfrm>
          <a:off x="838200" y="254000"/>
          <a:ext cx="10515600" cy="363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 xmlns:a16="http://schemas.microsoft.com/office/drawing/2014/main" id="{0EA0B1EF-977D-4521-A103-A924C39DAE25}"/>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78D79DCE-B7CB-4309-ACEA-499794D3AFD1}"/>
              </a:ext>
            </a:extLst>
          </p:cNvPr>
          <p:cNvSpPr>
            <a:spLocks noGrp="1"/>
          </p:cNvSpPr>
          <p:nvPr>
            <p:ph type="sldNum" sz="quarter" idx="12"/>
          </p:nvPr>
        </p:nvSpPr>
        <p:spPr/>
        <p:txBody>
          <a:bodyPr/>
          <a:lstStyle/>
          <a:p>
            <a:fld id="{C413443F-AA25-4B4F-AEAF-68BBC3B2A844}" type="slidenum">
              <a:rPr lang="en-IN" smtClean="0"/>
              <a:t>45</a:t>
            </a:fld>
            <a:endParaRPr lang="en-IN"/>
          </a:p>
        </p:txBody>
      </p:sp>
      <p:pic>
        <p:nvPicPr>
          <p:cNvPr id="7" name="Picture 6">
            <a:extLst>
              <a:ext uri="{FF2B5EF4-FFF2-40B4-BE49-F238E27FC236}">
                <a16:creationId xmlns="" xmlns:a16="http://schemas.microsoft.com/office/drawing/2014/main" id="{7ACBF4DD-70BE-464C-B8D8-433956515B99}"/>
              </a:ext>
            </a:extLst>
          </p:cNvPr>
          <p:cNvPicPr>
            <a:picLocks noChangeAspect="1"/>
          </p:cNvPicPr>
          <p:nvPr/>
        </p:nvPicPr>
        <p:blipFill>
          <a:blip r:embed="rId7"/>
          <a:stretch>
            <a:fillRect/>
          </a:stretch>
        </p:blipFill>
        <p:spPr>
          <a:xfrm>
            <a:off x="6343651" y="2892744"/>
            <a:ext cx="5624512" cy="3711256"/>
          </a:xfrm>
          <a:prstGeom prst="rect">
            <a:avLst/>
          </a:prstGeom>
        </p:spPr>
      </p:pic>
      <p:pic>
        <p:nvPicPr>
          <p:cNvPr id="3" name="Picture 2">
            <a:extLst>
              <a:ext uri="{FF2B5EF4-FFF2-40B4-BE49-F238E27FC236}">
                <a16:creationId xmlns="" xmlns:a16="http://schemas.microsoft.com/office/drawing/2014/main" id="{EF5DA81C-236E-68F4-D469-EF4F52571F89}"/>
              </a:ext>
            </a:extLst>
          </p:cNvPr>
          <p:cNvPicPr>
            <a:picLocks noChangeAspect="1"/>
          </p:cNvPicPr>
          <p:nvPr/>
        </p:nvPicPr>
        <p:blipFill>
          <a:blip r:embed="rId8"/>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3386832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AF091089-B3B3-4C22-832F-78A59CB73D66}"/>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27898E0B-9B8C-4E8C-BB2B-E5E56B342608}"/>
              </a:ext>
            </a:extLst>
          </p:cNvPr>
          <p:cNvSpPr>
            <a:spLocks noGrp="1"/>
          </p:cNvSpPr>
          <p:nvPr>
            <p:ph type="sldNum" sz="quarter" idx="12"/>
          </p:nvPr>
        </p:nvSpPr>
        <p:spPr/>
        <p:txBody>
          <a:bodyPr/>
          <a:lstStyle/>
          <a:p>
            <a:fld id="{C413443F-AA25-4B4F-AEAF-68BBC3B2A844}" type="slidenum">
              <a:rPr lang="en-IN" smtClean="0"/>
              <a:t>46</a:t>
            </a:fld>
            <a:endParaRPr lang="en-IN"/>
          </a:p>
        </p:txBody>
      </p:sp>
      <p:pic>
        <p:nvPicPr>
          <p:cNvPr id="6" name="Content Placeholder 5">
            <a:extLst>
              <a:ext uri="{FF2B5EF4-FFF2-40B4-BE49-F238E27FC236}">
                <a16:creationId xmlns="" xmlns:a16="http://schemas.microsoft.com/office/drawing/2014/main" id="{AF4C0B2A-1408-48FA-9390-5D3CA7DEE2C8}"/>
              </a:ext>
            </a:extLst>
          </p:cNvPr>
          <p:cNvPicPr>
            <a:picLocks noGrp="1" noChangeAspect="1"/>
          </p:cNvPicPr>
          <p:nvPr>
            <p:ph idx="1"/>
          </p:nvPr>
        </p:nvPicPr>
        <p:blipFill>
          <a:blip r:embed="rId2"/>
          <a:stretch>
            <a:fillRect/>
          </a:stretch>
        </p:blipFill>
        <p:spPr>
          <a:xfrm>
            <a:off x="838200" y="5386"/>
            <a:ext cx="10385327" cy="6852614"/>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 xmlns:a16="http://schemas.microsoft.com/office/drawing/2014/main" id="{824F899A-96A4-6859-747F-7DB0416DA357}"/>
              </a:ext>
            </a:extLst>
          </p:cNvPr>
          <p:cNvPicPr>
            <a:picLocks noChangeAspect="1"/>
          </p:cNvPicPr>
          <p:nvPr/>
        </p:nvPicPr>
        <p:blipFill>
          <a:blip r:embed="rId3"/>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39383640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4880DE-613C-45F3-9709-3A731EC35A49}"/>
              </a:ext>
            </a:extLst>
          </p:cNvPr>
          <p:cNvSpPr>
            <a:spLocks noGrp="1"/>
          </p:cNvSpPr>
          <p:nvPr>
            <p:ph type="title"/>
          </p:nvPr>
        </p:nvSpPr>
        <p:spPr/>
        <p:txBody>
          <a:bodyPr/>
          <a:lstStyle/>
          <a:p>
            <a:endParaRPr lang="en-AE"/>
          </a:p>
        </p:txBody>
      </p:sp>
      <p:graphicFrame>
        <p:nvGraphicFramePr>
          <p:cNvPr id="6" name="Content Placeholder 5">
            <a:extLst>
              <a:ext uri="{FF2B5EF4-FFF2-40B4-BE49-F238E27FC236}">
                <a16:creationId xmlns="" xmlns:a16="http://schemas.microsoft.com/office/drawing/2014/main" id="{2E544A32-C408-4BA2-A20D-B55AE9FBF933}"/>
              </a:ext>
            </a:extLst>
          </p:cNvPr>
          <p:cNvGraphicFramePr>
            <a:graphicFrameLocks noGrp="1"/>
          </p:cNvGraphicFramePr>
          <p:nvPr>
            <p:ph idx="1"/>
            <p:extLst>
              <p:ext uri="{D42A27DB-BD31-4B8C-83A1-F6EECF244321}">
                <p14:modId xmlns:p14="http://schemas.microsoft.com/office/powerpoint/2010/main" val="2951141271"/>
              </p:ext>
            </p:extLst>
          </p:nvPr>
        </p:nvGraphicFramePr>
        <p:xfrm>
          <a:off x="838200" y="365125"/>
          <a:ext cx="10515600" cy="5811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 xmlns:a16="http://schemas.microsoft.com/office/drawing/2014/main" id="{8C00467F-CE8B-4936-9CAC-D05943350FD4}"/>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BCFAE5FE-4DB4-4B3A-8478-3394C893F5CE}"/>
              </a:ext>
            </a:extLst>
          </p:cNvPr>
          <p:cNvSpPr>
            <a:spLocks noGrp="1"/>
          </p:cNvSpPr>
          <p:nvPr>
            <p:ph type="sldNum" sz="quarter" idx="12"/>
          </p:nvPr>
        </p:nvSpPr>
        <p:spPr/>
        <p:txBody>
          <a:bodyPr/>
          <a:lstStyle/>
          <a:p>
            <a:fld id="{C413443F-AA25-4B4F-AEAF-68BBC3B2A844}" type="slidenum">
              <a:rPr lang="en-IN" smtClean="0"/>
              <a:t>47</a:t>
            </a:fld>
            <a:endParaRPr lang="en-IN"/>
          </a:p>
        </p:txBody>
      </p:sp>
      <p:pic>
        <p:nvPicPr>
          <p:cNvPr id="3" name="Picture 2">
            <a:extLst>
              <a:ext uri="{FF2B5EF4-FFF2-40B4-BE49-F238E27FC236}">
                <a16:creationId xmlns="" xmlns:a16="http://schemas.microsoft.com/office/drawing/2014/main" id="{7687C1BA-DD43-0317-4B7C-5486B3DC5E7E}"/>
              </a:ext>
            </a:extLst>
          </p:cNvPr>
          <p:cNvPicPr>
            <a:picLocks noChangeAspect="1"/>
          </p:cNvPicPr>
          <p:nvPr/>
        </p:nvPicPr>
        <p:blipFill>
          <a:blip r:embed="rId7"/>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11747621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4D4D12-41CF-4E21-8A89-51153B698061}"/>
              </a:ext>
            </a:extLst>
          </p:cNvPr>
          <p:cNvSpPr>
            <a:spLocks noGrp="1"/>
          </p:cNvSpPr>
          <p:nvPr>
            <p:ph type="title"/>
          </p:nvPr>
        </p:nvSpPr>
        <p:spPr/>
        <p:txBody>
          <a:bodyPr/>
          <a:lstStyle/>
          <a:p>
            <a:endParaRPr lang="en-AE"/>
          </a:p>
        </p:txBody>
      </p:sp>
      <p:graphicFrame>
        <p:nvGraphicFramePr>
          <p:cNvPr id="6" name="Content Placeholder 5">
            <a:extLst>
              <a:ext uri="{FF2B5EF4-FFF2-40B4-BE49-F238E27FC236}">
                <a16:creationId xmlns="" xmlns:a16="http://schemas.microsoft.com/office/drawing/2014/main" id="{D0B4B04C-95E7-4851-9E63-C7A8C82FCE78}"/>
              </a:ext>
            </a:extLst>
          </p:cNvPr>
          <p:cNvGraphicFramePr>
            <a:graphicFrameLocks noGrp="1"/>
          </p:cNvGraphicFramePr>
          <p:nvPr>
            <p:ph idx="1"/>
            <p:extLst>
              <p:ext uri="{D42A27DB-BD31-4B8C-83A1-F6EECF244321}">
                <p14:modId xmlns:p14="http://schemas.microsoft.com/office/powerpoint/2010/main" val="2820341691"/>
              </p:ext>
            </p:extLst>
          </p:nvPr>
        </p:nvGraphicFramePr>
        <p:xfrm>
          <a:off x="838200" y="365125"/>
          <a:ext cx="10515600" cy="5811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 xmlns:a16="http://schemas.microsoft.com/office/drawing/2014/main" id="{358D469D-8457-4C59-8BE4-BD5D353CFD8A}"/>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EADBC326-AC0F-40E4-9611-36EEF98CC9C9}"/>
              </a:ext>
            </a:extLst>
          </p:cNvPr>
          <p:cNvSpPr>
            <a:spLocks noGrp="1"/>
          </p:cNvSpPr>
          <p:nvPr>
            <p:ph type="sldNum" sz="quarter" idx="12"/>
          </p:nvPr>
        </p:nvSpPr>
        <p:spPr/>
        <p:txBody>
          <a:bodyPr/>
          <a:lstStyle/>
          <a:p>
            <a:fld id="{C413443F-AA25-4B4F-AEAF-68BBC3B2A844}" type="slidenum">
              <a:rPr lang="en-IN" smtClean="0"/>
              <a:t>48</a:t>
            </a:fld>
            <a:endParaRPr lang="en-IN"/>
          </a:p>
        </p:txBody>
      </p:sp>
      <p:pic>
        <p:nvPicPr>
          <p:cNvPr id="3" name="Picture 2">
            <a:extLst>
              <a:ext uri="{FF2B5EF4-FFF2-40B4-BE49-F238E27FC236}">
                <a16:creationId xmlns="" xmlns:a16="http://schemas.microsoft.com/office/drawing/2014/main" id="{A58591E7-9693-1DE2-DD1A-E8AEEE2F4120}"/>
              </a:ext>
            </a:extLst>
          </p:cNvPr>
          <p:cNvPicPr>
            <a:picLocks noChangeAspect="1"/>
          </p:cNvPicPr>
          <p:nvPr/>
        </p:nvPicPr>
        <p:blipFill>
          <a:blip r:embed="rId7"/>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1040075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11E6C3-3463-4DC6-9987-0C743EDC697B}"/>
              </a:ext>
            </a:extLst>
          </p:cNvPr>
          <p:cNvSpPr>
            <a:spLocks noGrp="1"/>
          </p:cNvSpPr>
          <p:nvPr>
            <p:ph type="title"/>
          </p:nvPr>
        </p:nvSpPr>
        <p:spPr/>
        <p:txBody>
          <a:bodyPr/>
          <a:lstStyle/>
          <a:p>
            <a:endParaRPr lang="en-AE"/>
          </a:p>
        </p:txBody>
      </p:sp>
      <p:graphicFrame>
        <p:nvGraphicFramePr>
          <p:cNvPr id="6" name="Content Placeholder 5">
            <a:extLst>
              <a:ext uri="{FF2B5EF4-FFF2-40B4-BE49-F238E27FC236}">
                <a16:creationId xmlns="" xmlns:a16="http://schemas.microsoft.com/office/drawing/2014/main" id="{93AE2018-8D72-4089-9818-4F86D28589FF}"/>
              </a:ext>
            </a:extLst>
          </p:cNvPr>
          <p:cNvGraphicFramePr>
            <a:graphicFrameLocks noGrp="1"/>
          </p:cNvGraphicFramePr>
          <p:nvPr>
            <p:ph idx="1"/>
            <p:extLst>
              <p:ext uri="{D42A27DB-BD31-4B8C-83A1-F6EECF244321}">
                <p14:modId xmlns:p14="http://schemas.microsoft.com/office/powerpoint/2010/main" val="152931915"/>
              </p:ext>
            </p:extLst>
          </p:nvPr>
        </p:nvGraphicFramePr>
        <p:xfrm>
          <a:off x="838200" y="365124"/>
          <a:ext cx="10515600" cy="5991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 xmlns:a16="http://schemas.microsoft.com/office/drawing/2014/main" id="{8AE2C009-F505-432B-BC18-1372E224A7B3}"/>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BF1DCC0F-1EC2-4404-A2ED-767D2E6247FD}"/>
              </a:ext>
            </a:extLst>
          </p:cNvPr>
          <p:cNvSpPr>
            <a:spLocks noGrp="1"/>
          </p:cNvSpPr>
          <p:nvPr>
            <p:ph type="sldNum" sz="quarter" idx="12"/>
          </p:nvPr>
        </p:nvSpPr>
        <p:spPr/>
        <p:txBody>
          <a:bodyPr/>
          <a:lstStyle/>
          <a:p>
            <a:fld id="{C413443F-AA25-4B4F-AEAF-68BBC3B2A844}" type="slidenum">
              <a:rPr lang="en-IN" smtClean="0"/>
              <a:t>49</a:t>
            </a:fld>
            <a:endParaRPr lang="en-IN"/>
          </a:p>
        </p:txBody>
      </p:sp>
      <p:pic>
        <p:nvPicPr>
          <p:cNvPr id="3" name="Picture 2">
            <a:extLst>
              <a:ext uri="{FF2B5EF4-FFF2-40B4-BE49-F238E27FC236}">
                <a16:creationId xmlns="" xmlns:a16="http://schemas.microsoft.com/office/drawing/2014/main" id="{A481E52B-3074-B31B-227A-C0126267BAE6}"/>
              </a:ext>
            </a:extLst>
          </p:cNvPr>
          <p:cNvPicPr>
            <a:picLocks noChangeAspect="1"/>
          </p:cNvPicPr>
          <p:nvPr/>
        </p:nvPicPr>
        <p:blipFill>
          <a:blip r:embed="rId7"/>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3520409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680" y="897890"/>
            <a:ext cx="11116310" cy="1325880"/>
          </a:xfrm>
        </p:spPr>
        <p:txBody>
          <a:bodyPr>
            <a:noAutofit/>
          </a:bodyPr>
          <a:lstStyle/>
          <a:p>
            <a:r>
              <a:rPr lang="en-US" sz="2800">
                <a:latin typeface="Times New Roman" panose="02020603050405020304" pitchFamily="18" charset="0"/>
                <a:cs typeface="Times New Roman" panose="02020603050405020304" pitchFamily="18" charset="0"/>
              </a:rPr>
              <a:t>In the Internet of Things (IoT) ecosystem, interrelated devices communicate with each other to collect, exchange, and act upon data. This communication is essential for creating a smart and interconnected environment. </a:t>
            </a:r>
          </a:p>
        </p:txBody>
      </p:sp>
      <p:sp>
        <p:nvSpPr>
          <p:cNvPr id="3" name="Footer Placeholder 2"/>
          <p:cNvSpPr>
            <a:spLocks noGrp="1"/>
          </p:cNvSpPr>
          <p:nvPr>
            <p:ph type="ftr" sz="quarter" idx="11"/>
          </p:nvPr>
        </p:nvSpPr>
        <p:spPr/>
        <p:txBody>
          <a:bodyPr/>
          <a:lstStyle/>
          <a:p>
            <a:r>
              <a:rPr lang="en-US"/>
              <a:t>Dept. of Computer Science</a:t>
            </a:r>
            <a:endParaRPr lang="en-IN" dirty="0"/>
          </a:p>
        </p:txBody>
      </p:sp>
      <p:sp>
        <p:nvSpPr>
          <p:cNvPr id="4" name="Slide Number Placeholder 3"/>
          <p:cNvSpPr>
            <a:spLocks noGrp="1"/>
          </p:cNvSpPr>
          <p:nvPr>
            <p:ph type="sldNum" sz="quarter" idx="12"/>
          </p:nvPr>
        </p:nvSpPr>
        <p:spPr/>
        <p:txBody>
          <a:bodyPr/>
          <a:lstStyle/>
          <a:p>
            <a:fld id="{C413443F-AA25-4B4F-AEAF-68BBC3B2A844}" type="slidenum">
              <a:rPr lang="en-IN" smtClean="0"/>
              <a:t>5</a:t>
            </a:fld>
            <a:endParaRPr lang="en-IN"/>
          </a:p>
        </p:txBody>
      </p:sp>
      <p:pic>
        <p:nvPicPr>
          <p:cNvPr id="8" name="Content Placeholder 7"/>
          <p:cNvPicPr>
            <a:picLocks noGrp="1" noChangeAspect="1"/>
          </p:cNvPicPr>
          <p:nvPr>
            <p:ph idx="1"/>
          </p:nvPr>
        </p:nvPicPr>
        <p:blipFill>
          <a:blip r:embed="rId2"/>
          <a:srcRect l="22268" t="4125" r="24875" b="6316"/>
          <a:stretch>
            <a:fillRect/>
          </a:stretch>
        </p:blipFill>
        <p:spPr>
          <a:xfrm>
            <a:off x="3042285" y="2461895"/>
            <a:ext cx="5111115" cy="3790950"/>
          </a:xfrm>
          <a:prstGeom prst="rect">
            <a:avLst/>
          </a:prstGeom>
        </p:spPr>
      </p:pic>
      <p:pic>
        <p:nvPicPr>
          <p:cNvPr id="5" name="Picture 4">
            <a:extLst>
              <a:ext uri="{FF2B5EF4-FFF2-40B4-BE49-F238E27FC236}">
                <a16:creationId xmlns="" xmlns:a16="http://schemas.microsoft.com/office/drawing/2014/main" id="{F3D1F6A5-792C-082D-8C67-882FBDFE92FE}"/>
              </a:ext>
            </a:extLst>
          </p:cNvPr>
          <p:cNvPicPr>
            <a:picLocks noChangeAspect="1"/>
          </p:cNvPicPr>
          <p:nvPr/>
        </p:nvPicPr>
        <p:blipFill>
          <a:blip r:embed="rId3"/>
          <a:stretch>
            <a:fillRect/>
          </a:stretch>
        </p:blipFill>
        <p:spPr>
          <a:xfrm>
            <a:off x="11040533" y="31108"/>
            <a:ext cx="1046489" cy="866782"/>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 xmlns:a16="http://schemas.microsoft.com/office/drawing/2014/main" id="{9F9F8BEE-F3A3-4DCB-81B0-01CF66B13FBC}"/>
              </a:ext>
            </a:extLst>
          </p:cNvPr>
          <p:cNvGraphicFramePr>
            <a:graphicFrameLocks noGrp="1"/>
          </p:cNvGraphicFramePr>
          <p:nvPr>
            <p:ph idx="1"/>
            <p:extLst>
              <p:ext uri="{D42A27DB-BD31-4B8C-83A1-F6EECF244321}">
                <p14:modId xmlns:p14="http://schemas.microsoft.com/office/powerpoint/2010/main" val="1595473856"/>
              </p:ext>
            </p:extLst>
          </p:nvPr>
        </p:nvGraphicFramePr>
        <p:xfrm>
          <a:off x="838200" y="125333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 xmlns:a16="http://schemas.microsoft.com/office/drawing/2014/main" id="{234A3CD9-CA10-4931-B3AB-5685AB43E352}"/>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96AD8A71-A3D0-4A09-9F76-1CDB59680DB1}"/>
              </a:ext>
            </a:extLst>
          </p:cNvPr>
          <p:cNvSpPr>
            <a:spLocks noGrp="1"/>
          </p:cNvSpPr>
          <p:nvPr>
            <p:ph type="sldNum" sz="quarter" idx="12"/>
          </p:nvPr>
        </p:nvSpPr>
        <p:spPr/>
        <p:txBody>
          <a:bodyPr/>
          <a:lstStyle/>
          <a:p>
            <a:fld id="{C413443F-AA25-4B4F-AEAF-68BBC3B2A844}" type="slidenum">
              <a:rPr lang="en-IN" smtClean="0"/>
              <a:t>50</a:t>
            </a:fld>
            <a:endParaRPr lang="en-IN"/>
          </a:p>
        </p:txBody>
      </p:sp>
      <p:pic>
        <p:nvPicPr>
          <p:cNvPr id="2" name="Picture 1">
            <a:extLst>
              <a:ext uri="{FF2B5EF4-FFF2-40B4-BE49-F238E27FC236}">
                <a16:creationId xmlns="" xmlns:a16="http://schemas.microsoft.com/office/drawing/2014/main" id="{46A8C01F-5014-C4D0-BDB5-53A39FBC7D52}"/>
              </a:ext>
            </a:extLst>
          </p:cNvPr>
          <p:cNvPicPr>
            <a:picLocks noChangeAspect="1"/>
          </p:cNvPicPr>
          <p:nvPr/>
        </p:nvPicPr>
        <p:blipFill>
          <a:blip r:embed="rId7"/>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312837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DC0029-0A7B-41DE-A938-94F37190203B}"/>
              </a:ext>
            </a:extLst>
          </p:cNvPr>
          <p:cNvSpPr>
            <a:spLocks noGrp="1"/>
          </p:cNvSpPr>
          <p:nvPr>
            <p:ph type="title"/>
          </p:nvPr>
        </p:nvSpPr>
        <p:spPr/>
        <p:txBody>
          <a:bodyPr/>
          <a:lstStyle/>
          <a:p>
            <a:r>
              <a:rPr lang="en-IN" b="1" dirty="0"/>
              <a:t>SOURCES OF IoT</a:t>
            </a:r>
            <a:endParaRPr lang="en-AE" b="1" dirty="0"/>
          </a:p>
        </p:txBody>
      </p:sp>
      <p:sp>
        <p:nvSpPr>
          <p:cNvPr id="3" name="Content Placeholder 2">
            <a:extLst>
              <a:ext uri="{FF2B5EF4-FFF2-40B4-BE49-F238E27FC236}">
                <a16:creationId xmlns="" xmlns:a16="http://schemas.microsoft.com/office/drawing/2014/main" id="{6B35852A-5C4C-4D1F-850E-EEB1E026F21B}"/>
              </a:ext>
            </a:extLst>
          </p:cNvPr>
          <p:cNvSpPr>
            <a:spLocks noGrp="1"/>
          </p:cNvSpPr>
          <p:nvPr>
            <p:ph idx="1"/>
          </p:nvPr>
        </p:nvSpPr>
        <p:spPr/>
        <p:txBody>
          <a:bodyPr>
            <a:normAutofit/>
          </a:bodyPr>
          <a:lstStyle/>
          <a:p>
            <a:r>
              <a:rPr lang="en-US" sz="3200" dirty="0"/>
              <a:t>Examples of hardware sources for IoT prototype development are:</a:t>
            </a:r>
          </a:p>
          <a:p>
            <a:pPr marL="971550" lvl="1" indent="-514350">
              <a:buFont typeface="+mj-lt"/>
              <a:buAutoNum type="arabicPeriod"/>
            </a:pPr>
            <a:r>
              <a:rPr lang="en-US" sz="2800" dirty="0"/>
              <a:t>Arduino </a:t>
            </a:r>
            <a:r>
              <a:rPr lang="en-US" sz="2800" dirty="0" err="1" smtClean="0"/>
              <a:t>Yún</a:t>
            </a:r>
            <a:r>
              <a:rPr lang="en-US" sz="2800" dirty="0" smtClean="0"/>
              <a:t> </a:t>
            </a:r>
            <a:r>
              <a:rPr lang="en-US" sz="2800" dirty="0"/>
              <a:t>(</a:t>
            </a:r>
            <a:r>
              <a:rPr lang="en-IN" sz="2800" dirty="0"/>
              <a:t>ATmega32U4 microcontroller)</a:t>
            </a:r>
            <a:endParaRPr lang="en-US" sz="2800" dirty="0"/>
          </a:p>
          <a:p>
            <a:pPr marL="971550" lvl="1" indent="-514350">
              <a:buFont typeface="+mj-lt"/>
              <a:buAutoNum type="arabicPeriod"/>
            </a:pPr>
            <a:r>
              <a:rPr lang="en-US" sz="2800" dirty="0" err="1"/>
              <a:t>Microduino</a:t>
            </a:r>
            <a:endParaRPr lang="en-US" sz="2800" dirty="0"/>
          </a:p>
          <a:p>
            <a:pPr marL="971550" lvl="1" indent="-514350">
              <a:buFont typeface="+mj-lt"/>
              <a:buAutoNum type="arabicPeriod"/>
            </a:pPr>
            <a:r>
              <a:rPr lang="en-US" sz="2800" dirty="0"/>
              <a:t>Beagle Board</a:t>
            </a:r>
          </a:p>
          <a:p>
            <a:pPr marL="971550" lvl="1" indent="-514350">
              <a:buFont typeface="+mj-lt"/>
              <a:buAutoNum type="arabicPeriod"/>
            </a:pPr>
            <a:r>
              <a:rPr lang="en-US" sz="2800" dirty="0" err="1"/>
              <a:t>RasWIK</a:t>
            </a:r>
            <a:r>
              <a:rPr lang="en-US" sz="2800" dirty="0"/>
              <a:t>, etc.</a:t>
            </a:r>
          </a:p>
          <a:p>
            <a:r>
              <a:rPr lang="en-US" sz="3200" dirty="0"/>
              <a:t>Hardware prototype needs an IDE(integrated Development Environment) for developing device </a:t>
            </a:r>
            <a:r>
              <a:rPr lang="en-IN" sz="3200" dirty="0"/>
              <a:t>software, firmware and APIs.</a:t>
            </a:r>
            <a:endParaRPr lang="en-AE" sz="3200" dirty="0"/>
          </a:p>
        </p:txBody>
      </p:sp>
      <p:sp>
        <p:nvSpPr>
          <p:cNvPr id="4" name="Footer Placeholder 3">
            <a:extLst>
              <a:ext uri="{FF2B5EF4-FFF2-40B4-BE49-F238E27FC236}">
                <a16:creationId xmlns="" xmlns:a16="http://schemas.microsoft.com/office/drawing/2014/main" id="{BF1F75AF-F8E7-44A9-9BEE-96A9945BA583}"/>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8C289FE9-8311-4D2B-9EB1-C3991A8CB770}"/>
              </a:ext>
            </a:extLst>
          </p:cNvPr>
          <p:cNvSpPr>
            <a:spLocks noGrp="1"/>
          </p:cNvSpPr>
          <p:nvPr>
            <p:ph type="sldNum" sz="quarter" idx="12"/>
          </p:nvPr>
        </p:nvSpPr>
        <p:spPr/>
        <p:txBody>
          <a:bodyPr/>
          <a:lstStyle/>
          <a:p>
            <a:fld id="{C413443F-AA25-4B4F-AEAF-68BBC3B2A844}" type="slidenum">
              <a:rPr lang="en-IN" smtClean="0"/>
              <a:t>51</a:t>
            </a:fld>
            <a:endParaRPr lang="en-IN"/>
          </a:p>
        </p:txBody>
      </p:sp>
      <p:pic>
        <p:nvPicPr>
          <p:cNvPr id="6" name="Picture 5">
            <a:extLst>
              <a:ext uri="{FF2B5EF4-FFF2-40B4-BE49-F238E27FC236}">
                <a16:creationId xmlns="" xmlns:a16="http://schemas.microsoft.com/office/drawing/2014/main" id="{9D792CB3-9B7B-B66F-4E5D-FAFBFCC66581}"/>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574452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14A88C-1D81-41AA-8129-CAB137241517}"/>
              </a:ext>
            </a:extLst>
          </p:cNvPr>
          <p:cNvSpPr>
            <a:spLocks noGrp="1"/>
          </p:cNvSpPr>
          <p:nvPr>
            <p:ph type="title"/>
          </p:nvPr>
        </p:nvSpPr>
        <p:spPr/>
        <p:txBody>
          <a:bodyPr/>
          <a:lstStyle/>
          <a:p>
            <a:r>
              <a:rPr lang="en-IN" b="1" dirty="0"/>
              <a:t>Popular IoT Development Boards</a:t>
            </a:r>
            <a:endParaRPr lang="en-AE" b="1" dirty="0"/>
          </a:p>
        </p:txBody>
      </p:sp>
      <p:sp>
        <p:nvSpPr>
          <p:cNvPr id="3" name="Content Placeholder 2">
            <a:extLst>
              <a:ext uri="{FF2B5EF4-FFF2-40B4-BE49-F238E27FC236}">
                <a16:creationId xmlns="" xmlns:a16="http://schemas.microsoft.com/office/drawing/2014/main" id="{BD64BEF3-7C3D-4D2B-8362-BD7527213690}"/>
              </a:ext>
            </a:extLst>
          </p:cNvPr>
          <p:cNvSpPr>
            <a:spLocks noGrp="1"/>
          </p:cNvSpPr>
          <p:nvPr>
            <p:ph idx="1"/>
          </p:nvPr>
        </p:nvSpPr>
        <p:spPr/>
        <p:txBody>
          <a:bodyPr>
            <a:normAutofit/>
          </a:bodyPr>
          <a:lstStyle/>
          <a:p>
            <a:pPr marL="742950" indent="-742950">
              <a:buAutoNum type="arabicPeriod"/>
            </a:pPr>
            <a:r>
              <a:rPr lang="en-IN" sz="3600" dirty="0"/>
              <a:t>Arduino </a:t>
            </a:r>
            <a:r>
              <a:rPr lang="en-IN" sz="3600" dirty="0" err="1" smtClean="0"/>
              <a:t>Yún</a:t>
            </a:r>
            <a:endParaRPr lang="en-IN" sz="3600" dirty="0"/>
          </a:p>
          <a:p>
            <a:pPr marL="742950" indent="-742950">
              <a:buFont typeface="Arial" panose="020B0604020202020204" pitchFamily="34" charset="0"/>
              <a:buAutoNum type="arabicPeriod"/>
            </a:pPr>
            <a:r>
              <a:rPr lang="en-IN" sz="3600" dirty="0" err="1"/>
              <a:t>Microduino</a:t>
            </a:r>
            <a:endParaRPr lang="en-IN" sz="3600" dirty="0"/>
          </a:p>
          <a:p>
            <a:pPr marL="742950" indent="-742950">
              <a:buAutoNum type="arabicPeriod"/>
            </a:pPr>
            <a:r>
              <a:rPr lang="en-IN" sz="3600" dirty="0"/>
              <a:t>Intel Galileo</a:t>
            </a:r>
          </a:p>
          <a:p>
            <a:pPr marL="742950" indent="-742950">
              <a:buAutoNum type="arabicPeriod"/>
            </a:pPr>
            <a:r>
              <a:rPr lang="en-IN" sz="3600" dirty="0"/>
              <a:t>Intel Edison</a:t>
            </a:r>
          </a:p>
          <a:p>
            <a:pPr marL="742950" indent="-742950">
              <a:buAutoNum type="arabicPeriod"/>
            </a:pPr>
            <a:r>
              <a:rPr lang="en-IN" sz="3600" dirty="0"/>
              <a:t>Beagle Board</a:t>
            </a:r>
          </a:p>
          <a:p>
            <a:pPr marL="742950" indent="-742950">
              <a:buAutoNum type="arabicPeriod"/>
            </a:pPr>
            <a:r>
              <a:rPr lang="en-US" sz="3600" dirty="0"/>
              <a:t>Raspberry Pi Wireless Inventors Kit (</a:t>
            </a:r>
            <a:r>
              <a:rPr lang="en-US" sz="3600" dirty="0" err="1"/>
              <a:t>RasWIK</a:t>
            </a:r>
            <a:r>
              <a:rPr lang="en-US" sz="3600" dirty="0"/>
              <a:t>)</a:t>
            </a:r>
            <a:endParaRPr lang="en-IN" sz="4400" dirty="0"/>
          </a:p>
        </p:txBody>
      </p:sp>
      <p:sp>
        <p:nvSpPr>
          <p:cNvPr id="4" name="Footer Placeholder 3">
            <a:extLst>
              <a:ext uri="{FF2B5EF4-FFF2-40B4-BE49-F238E27FC236}">
                <a16:creationId xmlns="" xmlns:a16="http://schemas.microsoft.com/office/drawing/2014/main" id="{25CA07EF-FA12-4F5A-9F5F-C57FE6723B0F}"/>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62E2D5DB-B2EA-4C8A-BEA7-ADB9C81C200F}"/>
              </a:ext>
            </a:extLst>
          </p:cNvPr>
          <p:cNvSpPr>
            <a:spLocks noGrp="1"/>
          </p:cNvSpPr>
          <p:nvPr>
            <p:ph type="sldNum" sz="quarter" idx="12"/>
          </p:nvPr>
        </p:nvSpPr>
        <p:spPr/>
        <p:txBody>
          <a:bodyPr/>
          <a:lstStyle/>
          <a:p>
            <a:fld id="{C413443F-AA25-4B4F-AEAF-68BBC3B2A844}" type="slidenum">
              <a:rPr lang="en-IN" smtClean="0"/>
              <a:t>52</a:t>
            </a:fld>
            <a:endParaRPr lang="en-IN"/>
          </a:p>
        </p:txBody>
      </p:sp>
      <p:pic>
        <p:nvPicPr>
          <p:cNvPr id="6" name="Picture 5">
            <a:extLst>
              <a:ext uri="{FF2B5EF4-FFF2-40B4-BE49-F238E27FC236}">
                <a16:creationId xmlns="" xmlns:a16="http://schemas.microsoft.com/office/drawing/2014/main" id="{A7AB2BDC-7784-9460-23AB-ACC982638A3A}"/>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25250790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14A88C-1D81-41AA-8129-CAB137241517}"/>
              </a:ext>
            </a:extLst>
          </p:cNvPr>
          <p:cNvSpPr>
            <a:spLocks noGrp="1"/>
          </p:cNvSpPr>
          <p:nvPr>
            <p:ph type="title"/>
          </p:nvPr>
        </p:nvSpPr>
        <p:spPr/>
        <p:txBody>
          <a:bodyPr/>
          <a:lstStyle/>
          <a:p>
            <a:r>
              <a:rPr lang="en-IN" b="1" dirty="0"/>
              <a:t>1. </a:t>
            </a:r>
            <a:r>
              <a:rPr lang="en-IN" dirty="0"/>
              <a:t>Arduino </a:t>
            </a:r>
            <a:r>
              <a:rPr lang="en-IN" dirty="0" err="1"/>
              <a:t>Yún</a:t>
            </a:r>
            <a:endParaRPr lang="en-AE" b="1" dirty="0"/>
          </a:p>
        </p:txBody>
      </p:sp>
      <p:sp>
        <p:nvSpPr>
          <p:cNvPr id="3" name="Content Placeholder 2">
            <a:extLst>
              <a:ext uri="{FF2B5EF4-FFF2-40B4-BE49-F238E27FC236}">
                <a16:creationId xmlns="" xmlns:a16="http://schemas.microsoft.com/office/drawing/2014/main" id="{BD64BEF3-7C3D-4D2B-8362-BD7527213690}"/>
              </a:ext>
            </a:extLst>
          </p:cNvPr>
          <p:cNvSpPr>
            <a:spLocks noGrp="1"/>
          </p:cNvSpPr>
          <p:nvPr>
            <p:ph idx="1"/>
          </p:nvPr>
        </p:nvSpPr>
        <p:spPr>
          <a:xfrm>
            <a:off x="838200" y="1825625"/>
            <a:ext cx="4833938" cy="4351338"/>
          </a:xfrm>
        </p:spPr>
        <p:txBody>
          <a:bodyPr>
            <a:normAutofit/>
          </a:bodyPr>
          <a:lstStyle/>
          <a:p>
            <a:pPr marL="0" indent="0">
              <a:buNone/>
            </a:pPr>
            <a:r>
              <a:rPr lang="en-IN" dirty="0"/>
              <a:t>	</a:t>
            </a:r>
          </a:p>
          <a:p>
            <a:pPr marL="0" indent="0">
              <a:buNone/>
            </a:pPr>
            <a:r>
              <a:rPr lang="en-IN" dirty="0"/>
              <a:t>Arduino </a:t>
            </a:r>
            <a:r>
              <a:rPr lang="en-IN" dirty="0" err="1"/>
              <a:t>Yún</a:t>
            </a:r>
            <a:r>
              <a:rPr lang="en-IN" dirty="0"/>
              <a:t> board uses microcontroller ATmega32u4 that supports Arduino and includes </a:t>
            </a:r>
            <a:r>
              <a:rPr lang="en-US" dirty="0"/>
              <a:t>Wi-Fi, Ethernet, USB port, micro-SD card slot and three reset buttons. The board also combines with Atheros AR9331 that runs Linux.</a:t>
            </a:r>
          </a:p>
          <a:p>
            <a:pPr marL="0" indent="0">
              <a:buNone/>
            </a:pPr>
            <a:endParaRPr lang="en-US" dirty="0"/>
          </a:p>
          <a:p>
            <a:pPr marL="0" indent="0">
              <a:buNone/>
            </a:pPr>
            <a:endParaRPr lang="en-AE" dirty="0"/>
          </a:p>
        </p:txBody>
      </p:sp>
      <p:sp>
        <p:nvSpPr>
          <p:cNvPr id="4" name="Footer Placeholder 3">
            <a:extLst>
              <a:ext uri="{FF2B5EF4-FFF2-40B4-BE49-F238E27FC236}">
                <a16:creationId xmlns="" xmlns:a16="http://schemas.microsoft.com/office/drawing/2014/main" id="{25CA07EF-FA12-4F5A-9F5F-C57FE6723B0F}"/>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62E2D5DB-B2EA-4C8A-BEA7-ADB9C81C200F}"/>
              </a:ext>
            </a:extLst>
          </p:cNvPr>
          <p:cNvSpPr>
            <a:spLocks noGrp="1"/>
          </p:cNvSpPr>
          <p:nvPr>
            <p:ph type="sldNum" sz="quarter" idx="12"/>
          </p:nvPr>
        </p:nvSpPr>
        <p:spPr/>
        <p:txBody>
          <a:bodyPr/>
          <a:lstStyle/>
          <a:p>
            <a:fld id="{C413443F-AA25-4B4F-AEAF-68BBC3B2A844}" type="slidenum">
              <a:rPr lang="en-IN" smtClean="0"/>
              <a:t>53</a:t>
            </a:fld>
            <a:endParaRPr lang="en-IN"/>
          </a:p>
        </p:txBody>
      </p:sp>
      <p:pic>
        <p:nvPicPr>
          <p:cNvPr id="1026" name="Picture 2" descr="YunParts">
            <a:extLst>
              <a:ext uri="{FF2B5EF4-FFF2-40B4-BE49-F238E27FC236}">
                <a16:creationId xmlns="" xmlns:a16="http://schemas.microsoft.com/office/drawing/2014/main" id="{06F26C63-72B9-48FC-9FFC-7933D0F7E6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2138" y="1825625"/>
            <a:ext cx="6191250" cy="4124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227D4658-535F-F05A-4C2F-6D22FDD04750}"/>
              </a:ext>
            </a:extLst>
          </p:cNvPr>
          <p:cNvPicPr>
            <a:picLocks noChangeAspect="1"/>
          </p:cNvPicPr>
          <p:nvPr/>
        </p:nvPicPr>
        <p:blipFill>
          <a:blip r:embed="rId3"/>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23869231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CEBFD8-87F8-4560-ADD6-4285F0D8526E}"/>
              </a:ext>
            </a:extLst>
          </p:cNvPr>
          <p:cNvSpPr>
            <a:spLocks noGrp="1"/>
          </p:cNvSpPr>
          <p:nvPr>
            <p:ph type="title"/>
          </p:nvPr>
        </p:nvSpPr>
        <p:spPr>
          <a:xfrm>
            <a:off x="838200" y="44450"/>
            <a:ext cx="10515600" cy="1325563"/>
          </a:xfrm>
        </p:spPr>
        <p:txBody>
          <a:bodyPr/>
          <a:lstStyle/>
          <a:p>
            <a:r>
              <a:rPr lang="en-US" dirty="0"/>
              <a:t>2. </a:t>
            </a:r>
            <a:r>
              <a:rPr lang="en-IN" dirty="0" err="1"/>
              <a:t>Microduino</a:t>
            </a:r>
            <a:endParaRPr lang="en-AE" dirty="0"/>
          </a:p>
        </p:txBody>
      </p:sp>
      <p:sp>
        <p:nvSpPr>
          <p:cNvPr id="3" name="Content Placeholder 2">
            <a:extLst>
              <a:ext uri="{FF2B5EF4-FFF2-40B4-BE49-F238E27FC236}">
                <a16:creationId xmlns="" xmlns:a16="http://schemas.microsoft.com/office/drawing/2014/main" id="{9CFE06E2-AC75-4CFF-9639-2C2102DC94A9}"/>
              </a:ext>
            </a:extLst>
          </p:cNvPr>
          <p:cNvSpPr>
            <a:spLocks noGrp="1"/>
          </p:cNvSpPr>
          <p:nvPr>
            <p:ph idx="1"/>
          </p:nvPr>
        </p:nvSpPr>
        <p:spPr>
          <a:xfrm>
            <a:off x="838200" y="1370013"/>
            <a:ext cx="11006138" cy="4351338"/>
          </a:xfrm>
        </p:spPr>
        <p:txBody>
          <a:bodyPr/>
          <a:lstStyle/>
          <a:p>
            <a:r>
              <a:rPr lang="en-US" dirty="0" err="1"/>
              <a:t>Microduino</a:t>
            </a:r>
            <a:r>
              <a:rPr lang="en-US" dirty="0"/>
              <a:t> is a small board compatible with Arduino that can be stacked with the other boards. </a:t>
            </a:r>
          </a:p>
          <a:p>
            <a:r>
              <a:rPr lang="en-US" dirty="0"/>
              <a:t>All the hardware designs are open source.</a:t>
            </a:r>
            <a:endParaRPr lang="en-AE" dirty="0"/>
          </a:p>
        </p:txBody>
      </p:sp>
      <p:sp>
        <p:nvSpPr>
          <p:cNvPr id="4" name="Footer Placeholder 3">
            <a:extLst>
              <a:ext uri="{FF2B5EF4-FFF2-40B4-BE49-F238E27FC236}">
                <a16:creationId xmlns="" xmlns:a16="http://schemas.microsoft.com/office/drawing/2014/main" id="{68A4E332-0299-4B5E-AE67-BFCF1F5E2AC4}"/>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1EE16A2F-0CEC-470F-A8AD-4D3CB0D50A15}"/>
              </a:ext>
            </a:extLst>
          </p:cNvPr>
          <p:cNvSpPr>
            <a:spLocks noGrp="1"/>
          </p:cNvSpPr>
          <p:nvPr>
            <p:ph type="sldNum" sz="quarter" idx="12"/>
          </p:nvPr>
        </p:nvSpPr>
        <p:spPr/>
        <p:txBody>
          <a:bodyPr/>
          <a:lstStyle/>
          <a:p>
            <a:fld id="{C413443F-AA25-4B4F-AEAF-68BBC3B2A844}" type="slidenum">
              <a:rPr lang="en-IN" smtClean="0"/>
              <a:t>54</a:t>
            </a:fld>
            <a:endParaRPr lang="en-IN"/>
          </a:p>
        </p:txBody>
      </p:sp>
      <p:pic>
        <p:nvPicPr>
          <p:cNvPr id="2050" name="Picture 2" descr="Microduino-Module Core - Microduino Wiki">
            <a:extLst>
              <a:ext uri="{FF2B5EF4-FFF2-40B4-BE49-F238E27FC236}">
                <a16:creationId xmlns="" xmlns:a16="http://schemas.microsoft.com/office/drawing/2014/main" id="{B4CFC69C-9084-43F5-88B2-313C71EE03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661157"/>
            <a:ext cx="7080851" cy="39888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48FCB9C9-20EF-1F73-9BE7-81EEA04508B1}"/>
              </a:ext>
            </a:extLst>
          </p:cNvPr>
          <p:cNvPicPr>
            <a:picLocks noChangeAspect="1"/>
          </p:cNvPicPr>
          <p:nvPr/>
        </p:nvPicPr>
        <p:blipFill>
          <a:blip r:embed="rId3"/>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752303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374CFB-F76D-42CD-87D4-69BF0D318516}"/>
              </a:ext>
            </a:extLst>
          </p:cNvPr>
          <p:cNvSpPr>
            <a:spLocks noGrp="1"/>
          </p:cNvSpPr>
          <p:nvPr>
            <p:ph type="title"/>
          </p:nvPr>
        </p:nvSpPr>
        <p:spPr/>
        <p:txBody>
          <a:bodyPr/>
          <a:lstStyle/>
          <a:p>
            <a:r>
              <a:rPr lang="en-US" dirty="0"/>
              <a:t>3. Intel Galileo </a:t>
            </a:r>
            <a:endParaRPr lang="en-AE" dirty="0"/>
          </a:p>
        </p:txBody>
      </p:sp>
      <p:sp>
        <p:nvSpPr>
          <p:cNvPr id="3" name="Content Placeholder 2">
            <a:extLst>
              <a:ext uri="{FF2B5EF4-FFF2-40B4-BE49-F238E27FC236}">
                <a16:creationId xmlns="" xmlns:a16="http://schemas.microsoft.com/office/drawing/2014/main" id="{60EF8D4B-7FF5-4FDD-9C08-B51F9E905D7F}"/>
              </a:ext>
            </a:extLst>
          </p:cNvPr>
          <p:cNvSpPr>
            <a:spLocks noGrp="1"/>
          </p:cNvSpPr>
          <p:nvPr>
            <p:ph idx="1"/>
          </p:nvPr>
        </p:nvSpPr>
        <p:spPr>
          <a:xfrm>
            <a:off x="838200" y="1825625"/>
            <a:ext cx="4833938" cy="4351338"/>
          </a:xfrm>
        </p:spPr>
        <p:txBody>
          <a:bodyPr>
            <a:normAutofit fontScale="92500" lnSpcReduction="10000"/>
          </a:bodyPr>
          <a:lstStyle/>
          <a:p>
            <a:r>
              <a:rPr lang="en-US" dirty="0"/>
              <a:t>Intel Galileo is a line of Arduino-certified development boards. Galileo is based on Intel x86 architecture. It is open-source hardware that features the Intel SOC X1000 Quark </a:t>
            </a:r>
            <a:r>
              <a:rPr lang="en-IN" dirty="0"/>
              <a:t>based Soc.</a:t>
            </a:r>
          </a:p>
          <a:p>
            <a:r>
              <a:rPr lang="en-US" dirty="0"/>
              <a:t>Galileo is pin-compatible with Arduino. It has 20 digital I/O (12 GPIOs fully native), 12-bit PWM for more precise control, six analog inputs and supports power over Ethernet </a:t>
            </a:r>
            <a:r>
              <a:rPr lang="en-IN" dirty="0"/>
              <a:t>(PoE)</a:t>
            </a:r>
            <a:endParaRPr lang="en-AE" dirty="0"/>
          </a:p>
        </p:txBody>
      </p:sp>
      <p:sp>
        <p:nvSpPr>
          <p:cNvPr id="4" name="Footer Placeholder 3">
            <a:extLst>
              <a:ext uri="{FF2B5EF4-FFF2-40B4-BE49-F238E27FC236}">
                <a16:creationId xmlns="" xmlns:a16="http://schemas.microsoft.com/office/drawing/2014/main" id="{92C0562C-2B09-4B50-9FD3-E36F117BC89C}"/>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2EEC0587-F770-409A-8414-7A0960433925}"/>
              </a:ext>
            </a:extLst>
          </p:cNvPr>
          <p:cNvSpPr>
            <a:spLocks noGrp="1"/>
          </p:cNvSpPr>
          <p:nvPr>
            <p:ph type="sldNum" sz="quarter" idx="12"/>
          </p:nvPr>
        </p:nvSpPr>
        <p:spPr/>
        <p:txBody>
          <a:bodyPr/>
          <a:lstStyle/>
          <a:p>
            <a:fld id="{C413443F-AA25-4B4F-AEAF-68BBC3B2A844}" type="slidenum">
              <a:rPr lang="en-IN" smtClean="0"/>
              <a:t>55</a:t>
            </a:fld>
            <a:endParaRPr lang="en-IN"/>
          </a:p>
        </p:txBody>
      </p:sp>
      <p:pic>
        <p:nvPicPr>
          <p:cNvPr id="3076" name="Picture 4" descr="Intel's Galileo aims x86 chips at Arduino hardware hackers - CNET">
            <a:extLst>
              <a:ext uri="{FF2B5EF4-FFF2-40B4-BE49-F238E27FC236}">
                <a16:creationId xmlns="" xmlns:a16="http://schemas.microsoft.com/office/drawing/2014/main" id="{7B969AFC-8210-436B-8628-33122361E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2138" y="2344738"/>
            <a:ext cx="5968997" cy="33575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0B7F13BF-73AB-F7D0-5FE4-88C5F1CD0113}"/>
              </a:ext>
            </a:extLst>
          </p:cNvPr>
          <p:cNvPicPr>
            <a:picLocks noChangeAspect="1"/>
          </p:cNvPicPr>
          <p:nvPr/>
        </p:nvPicPr>
        <p:blipFill>
          <a:blip r:embed="rId3"/>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682420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377133-C866-40B1-AEF3-85C440FF10F0}"/>
              </a:ext>
            </a:extLst>
          </p:cNvPr>
          <p:cNvSpPr>
            <a:spLocks noGrp="1"/>
          </p:cNvSpPr>
          <p:nvPr>
            <p:ph type="title"/>
          </p:nvPr>
        </p:nvSpPr>
        <p:spPr/>
        <p:txBody>
          <a:bodyPr/>
          <a:lstStyle/>
          <a:p>
            <a:r>
              <a:rPr lang="en-US" dirty="0"/>
              <a:t>Intel Galileo</a:t>
            </a:r>
            <a:endParaRPr lang="en-AE" dirty="0"/>
          </a:p>
        </p:txBody>
      </p:sp>
      <p:sp>
        <p:nvSpPr>
          <p:cNvPr id="4" name="Footer Placeholder 3">
            <a:extLst>
              <a:ext uri="{FF2B5EF4-FFF2-40B4-BE49-F238E27FC236}">
                <a16:creationId xmlns="" xmlns:a16="http://schemas.microsoft.com/office/drawing/2014/main" id="{43CBFBF2-E289-42C4-870D-C7A8A04001F6}"/>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B8F4D025-EEC5-4465-B904-442B6AFD85F9}"/>
              </a:ext>
            </a:extLst>
          </p:cNvPr>
          <p:cNvSpPr>
            <a:spLocks noGrp="1"/>
          </p:cNvSpPr>
          <p:nvPr>
            <p:ph type="sldNum" sz="quarter" idx="12"/>
          </p:nvPr>
        </p:nvSpPr>
        <p:spPr/>
        <p:txBody>
          <a:bodyPr/>
          <a:lstStyle/>
          <a:p>
            <a:fld id="{C413443F-AA25-4B4F-AEAF-68BBC3B2A844}" type="slidenum">
              <a:rPr lang="en-IN" smtClean="0"/>
              <a:t>56</a:t>
            </a:fld>
            <a:endParaRPr lang="en-IN"/>
          </a:p>
        </p:txBody>
      </p:sp>
      <p:pic>
        <p:nvPicPr>
          <p:cNvPr id="6" name="Picture 4" descr="Intel's Galileo aims x86 chips at Arduino hardware hackers - CNET">
            <a:extLst>
              <a:ext uri="{FF2B5EF4-FFF2-40B4-BE49-F238E27FC236}">
                <a16:creationId xmlns="" xmlns:a16="http://schemas.microsoft.com/office/drawing/2014/main" id="{C82A8D9D-ACBE-43D2-8550-8A6008A5DB7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995" r="7089"/>
          <a:stretch/>
        </p:blipFill>
        <p:spPr bwMode="auto">
          <a:xfrm>
            <a:off x="2138363" y="1847850"/>
            <a:ext cx="6800851" cy="43513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 xmlns:a16="http://schemas.microsoft.com/office/drawing/2014/main" id="{77CA5D3C-4AD0-2DDE-AE04-E82E26EFE88E}"/>
              </a:ext>
            </a:extLst>
          </p:cNvPr>
          <p:cNvPicPr>
            <a:picLocks noChangeAspect="1"/>
          </p:cNvPicPr>
          <p:nvPr/>
        </p:nvPicPr>
        <p:blipFill>
          <a:blip r:embed="rId3"/>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14044305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9556D0-DCF5-48B1-95B1-F507449321DE}"/>
              </a:ext>
            </a:extLst>
          </p:cNvPr>
          <p:cNvSpPr>
            <a:spLocks noGrp="1"/>
          </p:cNvSpPr>
          <p:nvPr>
            <p:ph type="title"/>
          </p:nvPr>
        </p:nvSpPr>
        <p:spPr/>
        <p:txBody>
          <a:bodyPr/>
          <a:lstStyle/>
          <a:p>
            <a:r>
              <a:rPr lang="en-US" dirty="0"/>
              <a:t>4. </a:t>
            </a:r>
            <a:r>
              <a:rPr lang="en-IN" dirty="0"/>
              <a:t>Intel Edison</a:t>
            </a:r>
            <a:endParaRPr lang="en-AE" dirty="0"/>
          </a:p>
        </p:txBody>
      </p:sp>
      <p:sp>
        <p:nvSpPr>
          <p:cNvPr id="3" name="Content Placeholder 2">
            <a:extLst>
              <a:ext uri="{FF2B5EF4-FFF2-40B4-BE49-F238E27FC236}">
                <a16:creationId xmlns="" xmlns:a16="http://schemas.microsoft.com/office/drawing/2014/main" id="{9D9A6B86-33FF-4E4B-8244-BBEB750278D9}"/>
              </a:ext>
            </a:extLst>
          </p:cNvPr>
          <p:cNvSpPr>
            <a:spLocks noGrp="1"/>
          </p:cNvSpPr>
          <p:nvPr>
            <p:ph idx="1"/>
          </p:nvPr>
        </p:nvSpPr>
        <p:spPr/>
        <p:txBody>
          <a:bodyPr>
            <a:normAutofit/>
          </a:bodyPr>
          <a:lstStyle/>
          <a:p>
            <a:r>
              <a:rPr lang="en-US" dirty="0"/>
              <a:t>Intel Edison19 is a compute module. </a:t>
            </a:r>
          </a:p>
          <a:p>
            <a:r>
              <a:rPr lang="en-US" dirty="0"/>
              <a:t>It enables creation of prototypes and fast development of prototyping projects and rapidly produces IoT and wearable computing devices.</a:t>
            </a:r>
          </a:p>
          <a:p>
            <a:r>
              <a:rPr lang="en-US" dirty="0"/>
              <a:t>It enables seamless device internetworking and device-to-cloud communication.</a:t>
            </a:r>
          </a:p>
          <a:p>
            <a:r>
              <a:rPr lang="en-US" dirty="0"/>
              <a:t>It includes foundational tools. The tools collect, store and process data in the cloud, and process rules on the data stream. </a:t>
            </a:r>
          </a:p>
          <a:p>
            <a:r>
              <a:rPr lang="en-US" dirty="0"/>
              <a:t>It generates triggers and alerts based on advanced analytics.</a:t>
            </a:r>
            <a:endParaRPr lang="en-AE" dirty="0"/>
          </a:p>
        </p:txBody>
      </p:sp>
      <p:sp>
        <p:nvSpPr>
          <p:cNvPr id="4" name="Footer Placeholder 3">
            <a:extLst>
              <a:ext uri="{FF2B5EF4-FFF2-40B4-BE49-F238E27FC236}">
                <a16:creationId xmlns="" xmlns:a16="http://schemas.microsoft.com/office/drawing/2014/main" id="{4ABF51CC-8002-4934-8F46-D2FFC1F27FDF}"/>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167CDFEB-4C62-4A3A-8B54-D23FA2AAC86F}"/>
              </a:ext>
            </a:extLst>
          </p:cNvPr>
          <p:cNvSpPr>
            <a:spLocks noGrp="1"/>
          </p:cNvSpPr>
          <p:nvPr>
            <p:ph type="sldNum" sz="quarter" idx="12"/>
          </p:nvPr>
        </p:nvSpPr>
        <p:spPr/>
        <p:txBody>
          <a:bodyPr/>
          <a:lstStyle/>
          <a:p>
            <a:fld id="{C413443F-AA25-4B4F-AEAF-68BBC3B2A844}" type="slidenum">
              <a:rPr lang="en-IN" smtClean="0"/>
              <a:t>57</a:t>
            </a:fld>
            <a:endParaRPr lang="en-IN"/>
          </a:p>
        </p:txBody>
      </p:sp>
      <p:pic>
        <p:nvPicPr>
          <p:cNvPr id="6" name="Picture 5">
            <a:extLst>
              <a:ext uri="{FF2B5EF4-FFF2-40B4-BE49-F238E27FC236}">
                <a16:creationId xmlns="" xmlns:a16="http://schemas.microsoft.com/office/drawing/2014/main" id="{82D3A6FA-0013-48D1-7DDA-5A2FC27596AB}"/>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20166922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9556D0-DCF5-48B1-95B1-F507449321DE}"/>
              </a:ext>
            </a:extLst>
          </p:cNvPr>
          <p:cNvSpPr>
            <a:spLocks noGrp="1"/>
          </p:cNvSpPr>
          <p:nvPr>
            <p:ph type="title"/>
          </p:nvPr>
        </p:nvSpPr>
        <p:spPr>
          <a:xfrm>
            <a:off x="838200" y="2965450"/>
            <a:ext cx="1933575" cy="1325563"/>
          </a:xfrm>
        </p:spPr>
        <p:txBody>
          <a:bodyPr/>
          <a:lstStyle/>
          <a:p>
            <a:r>
              <a:rPr lang="en-US" dirty="0"/>
              <a:t>4. </a:t>
            </a:r>
            <a:r>
              <a:rPr lang="en-IN" dirty="0"/>
              <a:t>Intel Edison</a:t>
            </a:r>
            <a:endParaRPr lang="en-AE" dirty="0"/>
          </a:p>
        </p:txBody>
      </p:sp>
      <p:sp>
        <p:nvSpPr>
          <p:cNvPr id="4" name="Footer Placeholder 3">
            <a:extLst>
              <a:ext uri="{FF2B5EF4-FFF2-40B4-BE49-F238E27FC236}">
                <a16:creationId xmlns="" xmlns:a16="http://schemas.microsoft.com/office/drawing/2014/main" id="{4ABF51CC-8002-4934-8F46-D2FFC1F27FDF}"/>
              </a:ext>
            </a:extLst>
          </p:cNvPr>
          <p:cNvSpPr>
            <a:spLocks noGrp="1"/>
          </p:cNvSpPr>
          <p:nvPr>
            <p:ph type="ftr" sz="quarter" idx="11"/>
          </p:nvPr>
        </p:nvSpPr>
        <p:spPr/>
        <p:txBody>
          <a:bodyPr/>
          <a:lstStyle/>
          <a:p>
            <a:r>
              <a:rPr lang="en-US"/>
              <a:t>Dept. of Computer Science</a:t>
            </a:r>
            <a:endParaRPr lang="en-US" dirty="0"/>
          </a:p>
        </p:txBody>
      </p:sp>
      <p:sp>
        <p:nvSpPr>
          <p:cNvPr id="5" name="Slide Number Placeholder 4">
            <a:extLst>
              <a:ext uri="{FF2B5EF4-FFF2-40B4-BE49-F238E27FC236}">
                <a16:creationId xmlns="" xmlns:a16="http://schemas.microsoft.com/office/drawing/2014/main" id="{167CDFEB-4C62-4A3A-8B54-D23FA2AAC86F}"/>
              </a:ext>
            </a:extLst>
          </p:cNvPr>
          <p:cNvSpPr>
            <a:spLocks noGrp="1"/>
          </p:cNvSpPr>
          <p:nvPr>
            <p:ph type="sldNum" sz="quarter" idx="12"/>
          </p:nvPr>
        </p:nvSpPr>
        <p:spPr/>
        <p:txBody>
          <a:bodyPr/>
          <a:lstStyle/>
          <a:p>
            <a:fld id="{C413443F-AA25-4B4F-AEAF-68BBC3B2A844}" type="slidenum">
              <a:rPr lang="en-IN" smtClean="0"/>
              <a:t>58</a:t>
            </a:fld>
            <a:endParaRPr lang="en-IN"/>
          </a:p>
        </p:txBody>
      </p:sp>
      <p:pic>
        <p:nvPicPr>
          <p:cNvPr id="4098" name="Picture 2" descr="Introduction to Intel Edison, An Open-Source Development Board | Intel  Edison | Maker Pro">
            <a:extLst>
              <a:ext uri="{FF2B5EF4-FFF2-40B4-BE49-F238E27FC236}">
                <a16:creationId xmlns="" xmlns:a16="http://schemas.microsoft.com/office/drawing/2014/main" id="{E6DA2A3E-2568-4D3D-81D2-8BB6D369CC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67050" y="658653"/>
            <a:ext cx="7915275" cy="55406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 xmlns:a16="http://schemas.microsoft.com/office/drawing/2014/main" id="{83ED88DC-8761-B7E5-FA39-05A76C86C0CF}"/>
              </a:ext>
            </a:extLst>
          </p:cNvPr>
          <p:cNvPicPr>
            <a:picLocks noChangeAspect="1"/>
          </p:cNvPicPr>
          <p:nvPr/>
        </p:nvPicPr>
        <p:blipFill>
          <a:blip r:embed="rId3"/>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33345813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1BBE1D-B2F7-4875-9A96-AC2EEC90E728}"/>
              </a:ext>
            </a:extLst>
          </p:cNvPr>
          <p:cNvSpPr>
            <a:spLocks noGrp="1"/>
          </p:cNvSpPr>
          <p:nvPr>
            <p:ph type="title"/>
          </p:nvPr>
        </p:nvSpPr>
        <p:spPr/>
        <p:txBody>
          <a:bodyPr/>
          <a:lstStyle/>
          <a:p>
            <a:r>
              <a:rPr lang="en-US" dirty="0"/>
              <a:t>5. </a:t>
            </a:r>
            <a:r>
              <a:rPr lang="en-IN" dirty="0"/>
              <a:t>Beagle Board</a:t>
            </a:r>
            <a:endParaRPr lang="en-AE" dirty="0"/>
          </a:p>
        </p:txBody>
      </p:sp>
      <p:sp>
        <p:nvSpPr>
          <p:cNvPr id="3" name="Content Placeholder 2">
            <a:extLst>
              <a:ext uri="{FF2B5EF4-FFF2-40B4-BE49-F238E27FC236}">
                <a16:creationId xmlns="" xmlns:a16="http://schemas.microsoft.com/office/drawing/2014/main" id="{B2E1348C-84D5-4564-8B11-2FE896DF4D8D}"/>
              </a:ext>
            </a:extLst>
          </p:cNvPr>
          <p:cNvSpPr>
            <a:spLocks noGrp="1"/>
          </p:cNvSpPr>
          <p:nvPr>
            <p:ph idx="1"/>
          </p:nvPr>
        </p:nvSpPr>
        <p:spPr>
          <a:xfrm>
            <a:off x="838200" y="1825625"/>
            <a:ext cx="4633913" cy="4351338"/>
          </a:xfrm>
        </p:spPr>
        <p:txBody>
          <a:bodyPr/>
          <a:lstStyle/>
          <a:p>
            <a:r>
              <a:rPr lang="en-US" dirty="0"/>
              <a:t>Beagle Bone based board has very low power requirement.</a:t>
            </a:r>
          </a:p>
          <a:p>
            <a:r>
              <a:rPr lang="en-US" dirty="0"/>
              <a:t>It is a card-like computer which can run Android and Linux.</a:t>
            </a:r>
          </a:p>
          <a:p>
            <a:r>
              <a:rPr lang="en-US" dirty="0"/>
              <a:t>Both the hardware designs and the software for the IoT devices are open source.</a:t>
            </a:r>
            <a:endParaRPr lang="en-AE" dirty="0"/>
          </a:p>
        </p:txBody>
      </p:sp>
      <p:sp>
        <p:nvSpPr>
          <p:cNvPr id="4" name="Footer Placeholder 3">
            <a:extLst>
              <a:ext uri="{FF2B5EF4-FFF2-40B4-BE49-F238E27FC236}">
                <a16:creationId xmlns="" xmlns:a16="http://schemas.microsoft.com/office/drawing/2014/main" id="{BC98AF8E-29B2-4AEB-AD59-3C100712FF87}"/>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35CCAA86-1166-4533-BF9A-036D346FD746}"/>
              </a:ext>
            </a:extLst>
          </p:cNvPr>
          <p:cNvSpPr>
            <a:spLocks noGrp="1"/>
          </p:cNvSpPr>
          <p:nvPr>
            <p:ph type="sldNum" sz="quarter" idx="12"/>
          </p:nvPr>
        </p:nvSpPr>
        <p:spPr/>
        <p:txBody>
          <a:bodyPr/>
          <a:lstStyle/>
          <a:p>
            <a:fld id="{C413443F-AA25-4B4F-AEAF-68BBC3B2A844}" type="slidenum">
              <a:rPr lang="en-IN" smtClean="0"/>
              <a:t>59</a:t>
            </a:fld>
            <a:endParaRPr lang="en-IN"/>
          </a:p>
        </p:txBody>
      </p:sp>
      <p:pic>
        <p:nvPicPr>
          <p:cNvPr id="6146" name="Picture 2" descr="BeagleBoard">
            <a:extLst>
              <a:ext uri="{FF2B5EF4-FFF2-40B4-BE49-F238E27FC236}">
                <a16:creationId xmlns="" xmlns:a16="http://schemas.microsoft.com/office/drawing/2014/main" id="{6A7B12C2-753F-412C-99F2-8DBEE522A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0988" y="1432402"/>
            <a:ext cx="6240462" cy="43683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F44EFDC9-F6A5-F18A-951C-7E4FB3AD1F70}"/>
              </a:ext>
            </a:extLst>
          </p:cNvPr>
          <p:cNvPicPr>
            <a:picLocks noChangeAspect="1"/>
          </p:cNvPicPr>
          <p:nvPr/>
        </p:nvPicPr>
        <p:blipFill>
          <a:blip r:embed="rId3"/>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69767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r>
              <a:rPr lang="en-US"/>
              <a:t>Dept. of Computer Science</a:t>
            </a:r>
            <a:endParaRPr lang="en-IN" dirty="0"/>
          </a:p>
        </p:txBody>
      </p:sp>
      <p:sp>
        <p:nvSpPr>
          <p:cNvPr id="5" name="Slide Number Placeholder 4"/>
          <p:cNvSpPr>
            <a:spLocks noGrp="1"/>
          </p:cNvSpPr>
          <p:nvPr>
            <p:ph type="sldNum" sz="quarter" idx="12"/>
          </p:nvPr>
        </p:nvSpPr>
        <p:spPr/>
        <p:txBody>
          <a:bodyPr/>
          <a:lstStyle/>
          <a:p>
            <a:fld id="{C413443F-AA25-4B4F-AEAF-68BBC3B2A844}" type="slidenum">
              <a:rPr lang="en-IN" smtClean="0"/>
              <a:t>6</a:t>
            </a:fld>
            <a:endParaRPr lang="en-IN"/>
          </a:p>
        </p:txBody>
      </p:sp>
      <p:pic>
        <p:nvPicPr>
          <p:cNvPr id="6" name="Content Placeholder 5"/>
          <p:cNvPicPr>
            <a:picLocks noGrp="1" noChangeAspect="1"/>
          </p:cNvPicPr>
          <p:nvPr>
            <p:ph idx="1"/>
          </p:nvPr>
        </p:nvPicPr>
        <p:blipFill>
          <a:blip r:embed="rId2"/>
          <a:srcRect l="11735" t="3001" r="13738" b="12852"/>
          <a:stretch>
            <a:fillRect/>
          </a:stretch>
        </p:blipFill>
        <p:spPr>
          <a:xfrm>
            <a:off x="838200" y="811212"/>
            <a:ext cx="10800080" cy="5235575"/>
          </a:xfrm>
          <a:prstGeom prst="rect">
            <a:avLst/>
          </a:prstGeom>
        </p:spPr>
      </p:pic>
      <p:pic>
        <p:nvPicPr>
          <p:cNvPr id="3" name="Picture 2">
            <a:extLst>
              <a:ext uri="{FF2B5EF4-FFF2-40B4-BE49-F238E27FC236}">
                <a16:creationId xmlns="" xmlns:a16="http://schemas.microsoft.com/office/drawing/2014/main" id="{B29C47C2-337C-2AFF-DF8C-6BC175A498C8}"/>
              </a:ext>
            </a:extLst>
          </p:cNvPr>
          <p:cNvPicPr>
            <a:picLocks noChangeAspect="1"/>
          </p:cNvPicPr>
          <p:nvPr/>
        </p:nvPicPr>
        <p:blipFill>
          <a:blip r:embed="rId3"/>
          <a:stretch>
            <a:fillRect/>
          </a:stretch>
        </p:blipFill>
        <p:spPr>
          <a:xfrm>
            <a:off x="10955468" y="31108"/>
            <a:ext cx="1131554" cy="1010292"/>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4712A4-9670-42F4-9AFB-6CC38576AE9C}"/>
              </a:ext>
            </a:extLst>
          </p:cNvPr>
          <p:cNvSpPr>
            <a:spLocks noGrp="1"/>
          </p:cNvSpPr>
          <p:nvPr>
            <p:ph type="title"/>
          </p:nvPr>
        </p:nvSpPr>
        <p:spPr/>
        <p:txBody>
          <a:bodyPr/>
          <a:lstStyle/>
          <a:p>
            <a:r>
              <a:rPr lang="en-US" dirty="0"/>
              <a:t>6. Raspberry Pi Wireless Inventors Kit (</a:t>
            </a:r>
            <a:r>
              <a:rPr lang="en-US" dirty="0" err="1"/>
              <a:t>RasWIK</a:t>
            </a:r>
            <a:r>
              <a:rPr lang="en-US" dirty="0"/>
              <a:t>)</a:t>
            </a:r>
            <a:endParaRPr lang="en-AE" dirty="0"/>
          </a:p>
        </p:txBody>
      </p:sp>
      <p:sp>
        <p:nvSpPr>
          <p:cNvPr id="3" name="Content Placeholder 2">
            <a:extLst>
              <a:ext uri="{FF2B5EF4-FFF2-40B4-BE49-F238E27FC236}">
                <a16:creationId xmlns="" xmlns:a16="http://schemas.microsoft.com/office/drawing/2014/main" id="{2E6161CD-D4FF-4B9C-9599-40ADD7855281}"/>
              </a:ext>
            </a:extLst>
          </p:cNvPr>
          <p:cNvSpPr>
            <a:spLocks noGrp="1"/>
          </p:cNvSpPr>
          <p:nvPr>
            <p:ph idx="1"/>
          </p:nvPr>
        </p:nvSpPr>
        <p:spPr>
          <a:xfrm>
            <a:off x="838200" y="1825625"/>
            <a:ext cx="9234488" cy="4351338"/>
          </a:xfrm>
        </p:spPr>
        <p:txBody>
          <a:bodyPr/>
          <a:lstStyle/>
          <a:p>
            <a:r>
              <a:rPr lang="en-US" dirty="0" err="1"/>
              <a:t>RasWIK</a:t>
            </a:r>
            <a:r>
              <a:rPr lang="en-US" dirty="0"/>
              <a:t> enables Raspberry Pi Wi-Fi connected devices.</a:t>
            </a:r>
          </a:p>
          <a:p>
            <a:r>
              <a:rPr lang="en-US" dirty="0"/>
              <a:t>It includes documentation for 29 different projects or you can come up with one of your own. </a:t>
            </a:r>
          </a:p>
          <a:p>
            <a:r>
              <a:rPr lang="en-US" dirty="0"/>
              <a:t>There is a fee for the devices but all of the included code is open source, and you can use it to build commercial </a:t>
            </a:r>
            <a:r>
              <a:rPr lang="en-IN" dirty="0"/>
              <a:t>products as well.</a:t>
            </a:r>
            <a:endParaRPr lang="en-AE" dirty="0"/>
          </a:p>
        </p:txBody>
      </p:sp>
      <p:sp>
        <p:nvSpPr>
          <p:cNvPr id="4" name="Footer Placeholder 3">
            <a:extLst>
              <a:ext uri="{FF2B5EF4-FFF2-40B4-BE49-F238E27FC236}">
                <a16:creationId xmlns="" xmlns:a16="http://schemas.microsoft.com/office/drawing/2014/main" id="{5CA476F4-2CA3-4D2D-B1B3-6E3AF758FAB4}"/>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20497AED-FCC9-48EC-8FB8-871119BEEC19}"/>
              </a:ext>
            </a:extLst>
          </p:cNvPr>
          <p:cNvSpPr>
            <a:spLocks noGrp="1"/>
          </p:cNvSpPr>
          <p:nvPr>
            <p:ph type="sldNum" sz="quarter" idx="12"/>
          </p:nvPr>
        </p:nvSpPr>
        <p:spPr/>
        <p:txBody>
          <a:bodyPr/>
          <a:lstStyle/>
          <a:p>
            <a:fld id="{C413443F-AA25-4B4F-AEAF-68BBC3B2A844}" type="slidenum">
              <a:rPr lang="en-IN" smtClean="0"/>
              <a:t>60</a:t>
            </a:fld>
            <a:endParaRPr lang="en-IN"/>
          </a:p>
        </p:txBody>
      </p:sp>
      <p:pic>
        <p:nvPicPr>
          <p:cNvPr id="6" name="Picture 5">
            <a:extLst>
              <a:ext uri="{FF2B5EF4-FFF2-40B4-BE49-F238E27FC236}">
                <a16:creationId xmlns="" xmlns:a16="http://schemas.microsoft.com/office/drawing/2014/main" id="{68D818F3-851A-92D4-F467-3E219D64BC66}"/>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8394950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436714-4BA2-49FF-BC54-A3C7CF46F48E}"/>
              </a:ext>
            </a:extLst>
          </p:cNvPr>
          <p:cNvSpPr>
            <a:spLocks noGrp="1"/>
          </p:cNvSpPr>
          <p:nvPr>
            <p:ph type="title"/>
          </p:nvPr>
        </p:nvSpPr>
        <p:spPr/>
        <p:txBody>
          <a:bodyPr/>
          <a:lstStyle/>
          <a:p>
            <a:r>
              <a:rPr lang="en-US" b="1" dirty="0"/>
              <a:t>1.5.2 Role of RFID and IoT Applications</a:t>
            </a:r>
            <a:endParaRPr lang="en-AE" b="1" dirty="0"/>
          </a:p>
        </p:txBody>
      </p:sp>
      <p:sp>
        <p:nvSpPr>
          <p:cNvPr id="3" name="Content Placeholder 2">
            <a:extLst>
              <a:ext uri="{FF2B5EF4-FFF2-40B4-BE49-F238E27FC236}">
                <a16:creationId xmlns="" xmlns:a16="http://schemas.microsoft.com/office/drawing/2014/main" id="{617122B0-FDC2-4A0D-8702-040F3A1C225F}"/>
              </a:ext>
            </a:extLst>
          </p:cNvPr>
          <p:cNvSpPr>
            <a:spLocks noGrp="1"/>
          </p:cNvSpPr>
          <p:nvPr>
            <p:ph idx="1"/>
          </p:nvPr>
        </p:nvSpPr>
        <p:spPr/>
        <p:txBody>
          <a:bodyPr>
            <a:normAutofit lnSpcReduction="10000"/>
          </a:bodyPr>
          <a:lstStyle/>
          <a:p>
            <a:r>
              <a:rPr lang="en-US" dirty="0"/>
              <a:t>Earlier IoT systems were internet-connected RFID based systems.</a:t>
            </a:r>
          </a:p>
          <a:p>
            <a:pPr marL="0" indent="0">
              <a:buNone/>
            </a:pPr>
            <a:r>
              <a:rPr lang="en-US" dirty="0"/>
              <a:t> </a:t>
            </a:r>
          </a:p>
          <a:p>
            <a:r>
              <a:rPr lang="en-US" dirty="0"/>
              <a:t>RFID enables tracking and inventory control, identification in supply chain systems, access to buildings and road tolls or secured store </a:t>
            </a:r>
            <a:r>
              <a:rPr lang="en-US" dirty="0" err="1"/>
              <a:t>centre</a:t>
            </a:r>
            <a:r>
              <a:rPr lang="en-US" dirty="0"/>
              <a:t> entries, and devices such as RFID-based temperature sensors.</a:t>
            </a:r>
          </a:p>
          <a:p>
            <a:endParaRPr lang="en-US" dirty="0"/>
          </a:p>
          <a:p>
            <a:r>
              <a:rPr lang="en-US" dirty="0"/>
              <a:t> RFID networks have new applications in factory design, 3PL-management, brand protection, and anti-counterfeiting in new business processes for payment, leasing, </a:t>
            </a:r>
            <a:r>
              <a:rPr lang="en-IN" dirty="0"/>
              <a:t>insurance and quality management.</a:t>
            </a:r>
            <a:endParaRPr lang="en-AE" dirty="0"/>
          </a:p>
        </p:txBody>
      </p:sp>
      <p:sp>
        <p:nvSpPr>
          <p:cNvPr id="4" name="Footer Placeholder 3">
            <a:extLst>
              <a:ext uri="{FF2B5EF4-FFF2-40B4-BE49-F238E27FC236}">
                <a16:creationId xmlns="" xmlns:a16="http://schemas.microsoft.com/office/drawing/2014/main" id="{9AA346B2-892D-45AF-A52B-0C683DF285DF}"/>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E8972F68-A5A9-4B1E-8631-5206B0E8304E}"/>
              </a:ext>
            </a:extLst>
          </p:cNvPr>
          <p:cNvSpPr>
            <a:spLocks noGrp="1"/>
          </p:cNvSpPr>
          <p:nvPr>
            <p:ph type="sldNum" sz="quarter" idx="12"/>
          </p:nvPr>
        </p:nvSpPr>
        <p:spPr/>
        <p:txBody>
          <a:bodyPr/>
          <a:lstStyle/>
          <a:p>
            <a:fld id="{C413443F-AA25-4B4F-AEAF-68BBC3B2A844}" type="slidenum">
              <a:rPr lang="en-IN" smtClean="0"/>
              <a:t>61</a:t>
            </a:fld>
            <a:endParaRPr lang="en-IN"/>
          </a:p>
        </p:txBody>
      </p:sp>
      <p:pic>
        <p:nvPicPr>
          <p:cNvPr id="6" name="Picture 5">
            <a:extLst>
              <a:ext uri="{FF2B5EF4-FFF2-40B4-BE49-F238E27FC236}">
                <a16:creationId xmlns="" xmlns:a16="http://schemas.microsoft.com/office/drawing/2014/main" id="{8E5B78DC-0735-B39C-F6A0-4901C7C164E2}"/>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37204738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DC42CD-1F52-4D0F-93E6-15595AA0A0AB}"/>
              </a:ext>
            </a:extLst>
          </p:cNvPr>
          <p:cNvSpPr>
            <a:spLocks noGrp="1"/>
          </p:cNvSpPr>
          <p:nvPr>
            <p:ph type="title"/>
          </p:nvPr>
        </p:nvSpPr>
        <p:spPr/>
        <p:txBody>
          <a:bodyPr/>
          <a:lstStyle/>
          <a:p>
            <a:r>
              <a:rPr lang="en-US" b="1" dirty="0"/>
              <a:t>1.5.3 Wireless Sensor Networks (WSNs)</a:t>
            </a:r>
            <a:endParaRPr lang="en-AE" b="1" dirty="0"/>
          </a:p>
        </p:txBody>
      </p:sp>
      <p:sp>
        <p:nvSpPr>
          <p:cNvPr id="3" name="Content Placeholder 2">
            <a:extLst>
              <a:ext uri="{FF2B5EF4-FFF2-40B4-BE49-F238E27FC236}">
                <a16:creationId xmlns="" xmlns:a16="http://schemas.microsoft.com/office/drawing/2014/main" id="{42C5D0B1-A8E1-4067-9E27-9BDCFC749FAF}"/>
              </a:ext>
            </a:extLst>
          </p:cNvPr>
          <p:cNvSpPr>
            <a:spLocks noGrp="1"/>
          </p:cNvSpPr>
          <p:nvPr>
            <p:ph idx="1"/>
          </p:nvPr>
        </p:nvSpPr>
        <p:spPr>
          <a:xfrm>
            <a:off x="838200" y="1825625"/>
            <a:ext cx="10515600" cy="4667250"/>
          </a:xfrm>
        </p:spPr>
        <p:txBody>
          <a:bodyPr>
            <a:normAutofit lnSpcReduction="10000"/>
          </a:bodyPr>
          <a:lstStyle/>
          <a:p>
            <a:r>
              <a:rPr lang="en-US" dirty="0"/>
              <a:t>Sensors can be networked using wireless technology and can cooperatively monitor </a:t>
            </a:r>
            <a:r>
              <a:rPr lang="en-IN" dirty="0"/>
              <a:t>physical or environmental conditions.</a:t>
            </a:r>
          </a:p>
          <a:p>
            <a:r>
              <a:rPr lang="en-US" dirty="0"/>
              <a:t>Sensors acquire data from remote locations, which may not be easily accessible. </a:t>
            </a:r>
          </a:p>
          <a:p>
            <a:r>
              <a:rPr lang="en-US" dirty="0"/>
              <a:t>Each wireless sensor also has communication abilities for which it uses a radio-frequency transceiver. </a:t>
            </a:r>
          </a:p>
          <a:p>
            <a:r>
              <a:rPr lang="en-US" dirty="0"/>
              <a:t>Each node either has an analog sensor with signal conditioner circuit or a digital sensor. </a:t>
            </a:r>
          </a:p>
          <a:p>
            <a:r>
              <a:rPr lang="en-US" dirty="0"/>
              <a:t>Sensing can be done to monitor temperature, light intensity, presence of darkness, metal proximity, traffic, physical, chemical and </a:t>
            </a:r>
            <a:r>
              <a:rPr lang="en-IN" dirty="0"/>
              <a:t>biological data etc.</a:t>
            </a:r>
            <a:endParaRPr lang="en-AE" dirty="0"/>
          </a:p>
        </p:txBody>
      </p:sp>
      <p:sp>
        <p:nvSpPr>
          <p:cNvPr id="4" name="Footer Placeholder 3">
            <a:extLst>
              <a:ext uri="{FF2B5EF4-FFF2-40B4-BE49-F238E27FC236}">
                <a16:creationId xmlns="" xmlns:a16="http://schemas.microsoft.com/office/drawing/2014/main" id="{442A7163-04DF-47FD-8AB2-0548553DF2EF}"/>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05063E22-D661-4733-8C6A-A167A1BFB284}"/>
              </a:ext>
            </a:extLst>
          </p:cNvPr>
          <p:cNvSpPr>
            <a:spLocks noGrp="1"/>
          </p:cNvSpPr>
          <p:nvPr>
            <p:ph type="sldNum" sz="quarter" idx="12"/>
          </p:nvPr>
        </p:nvSpPr>
        <p:spPr/>
        <p:txBody>
          <a:bodyPr/>
          <a:lstStyle/>
          <a:p>
            <a:fld id="{C413443F-AA25-4B4F-AEAF-68BBC3B2A844}" type="slidenum">
              <a:rPr lang="en-IN" smtClean="0"/>
              <a:t>62</a:t>
            </a:fld>
            <a:endParaRPr lang="en-IN"/>
          </a:p>
        </p:txBody>
      </p:sp>
      <p:pic>
        <p:nvPicPr>
          <p:cNvPr id="6" name="Picture 5">
            <a:extLst>
              <a:ext uri="{FF2B5EF4-FFF2-40B4-BE49-F238E27FC236}">
                <a16:creationId xmlns="" xmlns:a16="http://schemas.microsoft.com/office/drawing/2014/main" id="{BD61CC32-B555-2B7F-91E2-7F75267B7D0F}"/>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29024942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DEDF45-16B8-4E40-932A-C7D822DA3C78}"/>
              </a:ext>
            </a:extLst>
          </p:cNvPr>
          <p:cNvSpPr>
            <a:spLocks noGrp="1"/>
          </p:cNvSpPr>
          <p:nvPr>
            <p:ph type="title"/>
          </p:nvPr>
        </p:nvSpPr>
        <p:spPr/>
        <p:txBody>
          <a:bodyPr/>
          <a:lstStyle/>
          <a:p>
            <a:endParaRPr lang="en-AE" b="1" dirty="0"/>
          </a:p>
        </p:txBody>
      </p:sp>
      <p:graphicFrame>
        <p:nvGraphicFramePr>
          <p:cNvPr id="6" name="Content Placeholder 5">
            <a:extLst>
              <a:ext uri="{FF2B5EF4-FFF2-40B4-BE49-F238E27FC236}">
                <a16:creationId xmlns="" xmlns:a16="http://schemas.microsoft.com/office/drawing/2014/main" id="{7A7935B2-1238-4572-9E34-3089B1841DCD}"/>
              </a:ext>
            </a:extLst>
          </p:cNvPr>
          <p:cNvGraphicFramePr>
            <a:graphicFrameLocks noGrp="1"/>
          </p:cNvGraphicFramePr>
          <p:nvPr>
            <p:ph idx="1"/>
            <p:extLst>
              <p:ext uri="{D42A27DB-BD31-4B8C-83A1-F6EECF244321}">
                <p14:modId xmlns:p14="http://schemas.microsoft.com/office/powerpoint/2010/main" val="754404206"/>
              </p:ext>
            </p:extLst>
          </p:nvPr>
        </p:nvGraphicFramePr>
        <p:xfrm>
          <a:off x="838200" y="365125"/>
          <a:ext cx="10515600" cy="5811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 xmlns:a16="http://schemas.microsoft.com/office/drawing/2014/main" id="{15FC28D1-2457-4A6E-90E9-CE8CF3C05027}"/>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B7D80958-1768-481C-AA7C-2766542AF09F}"/>
              </a:ext>
            </a:extLst>
          </p:cNvPr>
          <p:cNvSpPr>
            <a:spLocks noGrp="1"/>
          </p:cNvSpPr>
          <p:nvPr>
            <p:ph type="sldNum" sz="quarter" idx="12"/>
          </p:nvPr>
        </p:nvSpPr>
        <p:spPr/>
        <p:txBody>
          <a:bodyPr/>
          <a:lstStyle/>
          <a:p>
            <a:fld id="{C413443F-AA25-4B4F-AEAF-68BBC3B2A844}" type="slidenum">
              <a:rPr lang="en-IN" smtClean="0"/>
              <a:t>63</a:t>
            </a:fld>
            <a:endParaRPr lang="en-IN"/>
          </a:p>
        </p:txBody>
      </p:sp>
      <p:pic>
        <p:nvPicPr>
          <p:cNvPr id="3" name="Picture 2">
            <a:extLst>
              <a:ext uri="{FF2B5EF4-FFF2-40B4-BE49-F238E27FC236}">
                <a16:creationId xmlns="" xmlns:a16="http://schemas.microsoft.com/office/drawing/2014/main" id="{52A4D1E8-9407-68FD-63B2-483D4E8F7520}"/>
              </a:ext>
            </a:extLst>
          </p:cNvPr>
          <p:cNvPicPr>
            <a:picLocks noChangeAspect="1"/>
          </p:cNvPicPr>
          <p:nvPr/>
        </p:nvPicPr>
        <p:blipFill>
          <a:blip r:embed="rId7"/>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28926298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4AF14B-B377-418E-90C6-BCBD2DC4D792}"/>
              </a:ext>
            </a:extLst>
          </p:cNvPr>
          <p:cNvSpPr>
            <a:spLocks noGrp="1"/>
          </p:cNvSpPr>
          <p:nvPr>
            <p:ph type="title"/>
          </p:nvPr>
        </p:nvSpPr>
        <p:spPr/>
        <p:txBody>
          <a:bodyPr/>
          <a:lstStyle/>
          <a:p>
            <a:endParaRPr lang="en-AE"/>
          </a:p>
        </p:txBody>
      </p:sp>
      <p:graphicFrame>
        <p:nvGraphicFramePr>
          <p:cNvPr id="6" name="Content Placeholder 5">
            <a:extLst>
              <a:ext uri="{FF2B5EF4-FFF2-40B4-BE49-F238E27FC236}">
                <a16:creationId xmlns="" xmlns:a16="http://schemas.microsoft.com/office/drawing/2014/main" id="{57C356A7-6E13-45BE-99DB-4FFBAA34FF71}"/>
              </a:ext>
            </a:extLst>
          </p:cNvPr>
          <p:cNvGraphicFramePr>
            <a:graphicFrameLocks noGrp="1"/>
          </p:cNvGraphicFramePr>
          <p:nvPr>
            <p:ph idx="1"/>
            <p:extLst>
              <p:ext uri="{D42A27DB-BD31-4B8C-83A1-F6EECF244321}">
                <p14:modId xmlns:p14="http://schemas.microsoft.com/office/powerpoint/2010/main" val="2200499101"/>
              </p:ext>
            </p:extLst>
          </p:nvPr>
        </p:nvGraphicFramePr>
        <p:xfrm>
          <a:off x="838200" y="365125"/>
          <a:ext cx="10515600" cy="5811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 xmlns:a16="http://schemas.microsoft.com/office/drawing/2014/main" id="{045A3C27-9EA0-4DF6-9488-6CC309AA7CCD}"/>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CEA5835A-F930-4C43-A0DC-1D2C27E505F4}"/>
              </a:ext>
            </a:extLst>
          </p:cNvPr>
          <p:cNvSpPr>
            <a:spLocks noGrp="1"/>
          </p:cNvSpPr>
          <p:nvPr>
            <p:ph type="sldNum" sz="quarter" idx="12"/>
          </p:nvPr>
        </p:nvSpPr>
        <p:spPr/>
        <p:txBody>
          <a:bodyPr/>
          <a:lstStyle/>
          <a:p>
            <a:fld id="{C413443F-AA25-4B4F-AEAF-68BBC3B2A844}" type="slidenum">
              <a:rPr lang="en-IN" smtClean="0"/>
              <a:t>64</a:t>
            </a:fld>
            <a:endParaRPr lang="en-IN"/>
          </a:p>
        </p:txBody>
      </p:sp>
      <p:pic>
        <p:nvPicPr>
          <p:cNvPr id="3" name="Picture 2">
            <a:extLst>
              <a:ext uri="{FF2B5EF4-FFF2-40B4-BE49-F238E27FC236}">
                <a16:creationId xmlns="" xmlns:a16="http://schemas.microsoft.com/office/drawing/2014/main" id="{1048154F-37E3-E07A-62B5-D5CD2C754603}"/>
              </a:ext>
            </a:extLst>
          </p:cNvPr>
          <p:cNvPicPr>
            <a:picLocks noChangeAspect="1"/>
          </p:cNvPicPr>
          <p:nvPr/>
        </p:nvPicPr>
        <p:blipFill>
          <a:blip r:embed="rId7"/>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20461193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CF327F-3D89-4916-9C37-71D9A80AA5B2}"/>
              </a:ext>
            </a:extLst>
          </p:cNvPr>
          <p:cNvSpPr>
            <a:spLocks noGrp="1"/>
          </p:cNvSpPr>
          <p:nvPr>
            <p:ph type="title"/>
          </p:nvPr>
        </p:nvSpPr>
        <p:spPr/>
        <p:txBody>
          <a:bodyPr/>
          <a:lstStyle/>
          <a:p>
            <a:r>
              <a:rPr lang="en-IN" b="1" dirty="0"/>
              <a:t>1.6 M2M COMMUNICATION</a:t>
            </a:r>
            <a:endParaRPr lang="en-AE" b="1" dirty="0"/>
          </a:p>
        </p:txBody>
      </p:sp>
      <p:sp>
        <p:nvSpPr>
          <p:cNvPr id="3" name="Content Placeholder 2">
            <a:extLst>
              <a:ext uri="{FF2B5EF4-FFF2-40B4-BE49-F238E27FC236}">
                <a16:creationId xmlns="" xmlns:a16="http://schemas.microsoft.com/office/drawing/2014/main" id="{D86C12DD-15DC-4A86-8AB6-8A51E8B53C39}"/>
              </a:ext>
            </a:extLst>
          </p:cNvPr>
          <p:cNvSpPr>
            <a:spLocks noGrp="1"/>
          </p:cNvSpPr>
          <p:nvPr>
            <p:ph idx="1"/>
          </p:nvPr>
        </p:nvSpPr>
        <p:spPr/>
        <p:txBody>
          <a:bodyPr>
            <a:normAutofit lnSpcReduction="10000"/>
          </a:bodyPr>
          <a:lstStyle/>
          <a:p>
            <a:r>
              <a:rPr lang="en-US" dirty="0"/>
              <a:t>Machine-to-machine (M2M) refers to the process of communication of a physical object or device at machine with others of the same type, mostly for monitoring but also for control purposes. Each machine in an M2M system embeds a smart device. </a:t>
            </a:r>
          </a:p>
          <a:p>
            <a:r>
              <a:rPr lang="en-US" dirty="0"/>
              <a:t>The device senses the data or status of the machine, and performs the computation and communication functions M2M technology involves the automatic and streamlined sharing of information between two or more separate devices. </a:t>
            </a:r>
          </a:p>
          <a:p>
            <a:r>
              <a:rPr lang="en-US" dirty="0"/>
              <a:t>Common examples include smart home meters, vehicle telemetry services, asset tracking, wearable technologies, and automated supply chain management (SCM).</a:t>
            </a:r>
            <a:endParaRPr lang="en-AE" dirty="0"/>
          </a:p>
        </p:txBody>
      </p:sp>
      <p:sp>
        <p:nvSpPr>
          <p:cNvPr id="4" name="Footer Placeholder 3">
            <a:extLst>
              <a:ext uri="{FF2B5EF4-FFF2-40B4-BE49-F238E27FC236}">
                <a16:creationId xmlns="" xmlns:a16="http://schemas.microsoft.com/office/drawing/2014/main" id="{19780331-AC76-4CEA-89C7-930F14792D3E}"/>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50D1BEC2-2C37-4C31-8E92-6648792D2BBC}"/>
              </a:ext>
            </a:extLst>
          </p:cNvPr>
          <p:cNvSpPr>
            <a:spLocks noGrp="1"/>
          </p:cNvSpPr>
          <p:nvPr>
            <p:ph type="sldNum" sz="quarter" idx="12"/>
          </p:nvPr>
        </p:nvSpPr>
        <p:spPr/>
        <p:txBody>
          <a:bodyPr/>
          <a:lstStyle/>
          <a:p>
            <a:fld id="{C413443F-AA25-4B4F-AEAF-68BBC3B2A844}" type="slidenum">
              <a:rPr lang="en-IN" smtClean="0"/>
              <a:t>65</a:t>
            </a:fld>
            <a:endParaRPr lang="en-IN"/>
          </a:p>
        </p:txBody>
      </p:sp>
      <p:pic>
        <p:nvPicPr>
          <p:cNvPr id="6" name="Picture 5">
            <a:extLst>
              <a:ext uri="{FF2B5EF4-FFF2-40B4-BE49-F238E27FC236}">
                <a16:creationId xmlns="" xmlns:a16="http://schemas.microsoft.com/office/drawing/2014/main" id="{68E7884D-C1F9-9EEB-BD75-06FE4CA9BA54}"/>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13879373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63270"/>
          </a:xfrm>
        </p:spPr>
        <p:txBody>
          <a:bodyPr/>
          <a:lstStyle/>
          <a:p>
            <a:pPr algn="ctr"/>
            <a:r>
              <a:rPr lang="en-US" b="1" dirty="0"/>
              <a:t>Difference between IoT and M2M </a:t>
            </a:r>
          </a:p>
        </p:txBody>
      </p:sp>
      <p:sp>
        <p:nvSpPr>
          <p:cNvPr id="5" name="Slide Number Placeholder 4"/>
          <p:cNvSpPr>
            <a:spLocks noGrp="1"/>
          </p:cNvSpPr>
          <p:nvPr>
            <p:ph type="sldNum" sz="quarter" idx="12"/>
          </p:nvPr>
        </p:nvSpPr>
        <p:spPr/>
        <p:txBody>
          <a:bodyPr/>
          <a:lstStyle/>
          <a:p>
            <a:fld id="{C413443F-AA25-4B4F-AEAF-68BBC3B2A844}" type="slidenum">
              <a:rPr lang="en-IN" smtClean="0"/>
              <a:t>66</a:t>
            </a:fld>
            <a:endParaRPr lang="en-IN"/>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82141474"/>
              </p:ext>
            </p:extLst>
          </p:nvPr>
        </p:nvGraphicFramePr>
        <p:xfrm>
          <a:off x="167640" y="906558"/>
          <a:ext cx="11856720" cy="5498687"/>
        </p:xfrm>
        <a:graphic>
          <a:graphicData uri="http://schemas.openxmlformats.org/drawingml/2006/table">
            <a:tbl>
              <a:tblPr firstRow="1" bandRow="1">
                <a:tableStyleId>{5C22544A-7EE6-4342-B048-85BDC9FD1C3A}</a:tableStyleId>
              </a:tblPr>
              <a:tblGrid>
                <a:gridCol w="2914015">
                  <a:extLst>
                    <a:ext uri="{9D8B030D-6E8A-4147-A177-3AD203B41FA5}">
                      <a16:colId xmlns="" xmlns:a16="http://schemas.microsoft.com/office/drawing/2014/main" val="20000"/>
                    </a:ext>
                  </a:extLst>
                </a:gridCol>
                <a:gridCol w="4567238">
                  <a:extLst>
                    <a:ext uri="{9D8B030D-6E8A-4147-A177-3AD203B41FA5}">
                      <a16:colId xmlns="" xmlns:a16="http://schemas.microsoft.com/office/drawing/2014/main" val="20001"/>
                    </a:ext>
                  </a:extLst>
                </a:gridCol>
                <a:gridCol w="4375467">
                  <a:extLst>
                    <a:ext uri="{9D8B030D-6E8A-4147-A177-3AD203B41FA5}">
                      <a16:colId xmlns="" xmlns:a16="http://schemas.microsoft.com/office/drawing/2014/main" val="20002"/>
                    </a:ext>
                  </a:extLst>
                </a:gridCol>
              </a:tblGrid>
              <a:tr h="356323">
                <a:tc>
                  <a:txBody>
                    <a:bodyPr/>
                    <a:lstStyle/>
                    <a:p>
                      <a:pPr algn="ctr">
                        <a:buNone/>
                      </a:pPr>
                      <a:r>
                        <a:rPr lang="en-US" b="1" dirty="0"/>
                        <a:t>Basis of</a:t>
                      </a:r>
                    </a:p>
                  </a:txBody>
                  <a:tcPr/>
                </a:tc>
                <a:tc>
                  <a:txBody>
                    <a:bodyPr/>
                    <a:lstStyle/>
                    <a:p>
                      <a:pPr>
                        <a:buNone/>
                      </a:pPr>
                      <a:r>
                        <a:rPr lang="en-US"/>
                        <a:t>IoT</a:t>
                      </a:r>
                    </a:p>
                  </a:txBody>
                  <a:tcPr/>
                </a:tc>
                <a:tc>
                  <a:txBody>
                    <a:bodyPr/>
                    <a:lstStyle/>
                    <a:p>
                      <a:pPr>
                        <a:buNone/>
                      </a:pPr>
                      <a:r>
                        <a:rPr lang="en-US"/>
                        <a:t>M2M</a:t>
                      </a:r>
                    </a:p>
                  </a:txBody>
                  <a:tcPr/>
                </a:tc>
                <a:extLst>
                  <a:ext uri="{0D108BD9-81ED-4DB2-BD59-A6C34878D82A}">
                    <a16:rowId xmlns="" xmlns:a16="http://schemas.microsoft.com/office/drawing/2014/main" val="10000"/>
                  </a:ext>
                </a:extLst>
              </a:tr>
              <a:tr h="356323">
                <a:tc>
                  <a:txBody>
                    <a:bodyPr/>
                    <a:lstStyle/>
                    <a:p>
                      <a:pPr algn="ctr">
                        <a:buNone/>
                      </a:pPr>
                      <a:r>
                        <a:rPr lang="en-US" b="1"/>
                        <a:t>Abbreviation</a:t>
                      </a:r>
                    </a:p>
                  </a:txBody>
                  <a:tcPr/>
                </a:tc>
                <a:tc>
                  <a:txBody>
                    <a:bodyPr/>
                    <a:lstStyle/>
                    <a:p>
                      <a:pPr>
                        <a:buNone/>
                      </a:pPr>
                      <a:r>
                        <a:rPr lang="en-US"/>
                        <a:t>Internet of Things</a:t>
                      </a:r>
                    </a:p>
                  </a:txBody>
                  <a:tcPr/>
                </a:tc>
                <a:tc>
                  <a:txBody>
                    <a:bodyPr/>
                    <a:lstStyle/>
                    <a:p>
                      <a:pPr>
                        <a:buNone/>
                      </a:pPr>
                      <a:r>
                        <a:rPr lang="en-US"/>
                        <a:t>Machine to Machine</a:t>
                      </a:r>
                    </a:p>
                  </a:txBody>
                  <a:tcPr/>
                </a:tc>
                <a:extLst>
                  <a:ext uri="{0D108BD9-81ED-4DB2-BD59-A6C34878D82A}">
                    <a16:rowId xmlns="" xmlns:a16="http://schemas.microsoft.com/office/drawing/2014/main" val="10001"/>
                  </a:ext>
                </a:extLst>
              </a:tr>
              <a:tr h="623565">
                <a:tc>
                  <a:txBody>
                    <a:bodyPr/>
                    <a:lstStyle/>
                    <a:p>
                      <a:pPr algn="ctr">
                        <a:buNone/>
                      </a:pPr>
                      <a:r>
                        <a:rPr lang="en-US" b="1"/>
                        <a:t>Intelligence</a:t>
                      </a:r>
                    </a:p>
                  </a:txBody>
                  <a:tcPr/>
                </a:tc>
                <a:tc>
                  <a:txBody>
                    <a:bodyPr/>
                    <a:lstStyle/>
                    <a:p>
                      <a:pPr>
                        <a:buNone/>
                      </a:pPr>
                      <a:r>
                        <a:rPr lang="en-US"/>
                        <a:t>Devices have objects that are responsible for decision making</a:t>
                      </a:r>
                    </a:p>
                  </a:txBody>
                  <a:tcPr/>
                </a:tc>
                <a:tc>
                  <a:txBody>
                    <a:bodyPr/>
                    <a:lstStyle/>
                    <a:p>
                      <a:pPr>
                        <a:buNone/>
                      </a:pPr>
                      <a:r>
                        <a:rPr lang="en-US"/>
                        <a:t>Some degree of intelligence is observed in this.</a:t>
                      </a:r>
                    </a:p>
                  </a:txBody>
                  <a:tcPr/>
                </a:tc>
                <a:extLst>
                  <a:ext uri="{0D108BD9-81ED-4DB2-BD59-A6C34878D82A}">
                    <a16:rowId xmlns="" xmlns:a16="http://schemas.microsoft.com/office/drawing/2014/main" val="10002"/>
                  </a:ext>
                </a:extLst>
              </a:tr>
              <a:tr h="623565">
                <a:tc>
                  <a:txBody>
                    <a:bodyPr/>
                    <a:lstStyle/>
                    <a:p>
                      <a:pPr algn="ctr">
                        <a:buNone/>
                      </a:pPr>
                      <a:r>
                        <a:rPr lang="en-US" b="1"/>
                        <a:t>Connection type used</a:t>
                      </a:r>
                    </a:p>
                  </a:txBody>
                  <a:tcPr/>
                </a:tc>
                <a:tc>
                  <a:txBody>
                    <a:bodyPr/>
                    <a:lstStyle/>
                    <a:p>
                      <a:pPr>
                        <a:buNone/>
                      </a:pPr>
                      <a:r>
                        <a:rPr lang="en-US"/>
                        <a:t>The connection is via Network and using various communication types.</a:t>
                      </a:r>
                    </a:p>
                  </a:txBody>
                  <a:tcPr/>
                </a:tc>
                <a:tc>
                  <a:txBody>
                    <a:bodyPr/>
                    <a:lstStyle/>
                    <a:p>
                      <a:pPr>
                        <a:buNone/>
                      </a:pPr>
                      <a:r>
                        <a:rPr lang="en-US" dirty="0"/>
                        <a:t>The connection is a point to point</a:t>
                      </a:r>
                    </a:p>
                  </a:txBody>
                  <a:tcPr/>
                </a:tc>
                <a:extLst>
                  <a:ext uri="{0D108BD9-81ED-4DB2-BD59-A6C34878D82A}">
                    <a16:rowId xmlns="" xmlns:a16="http://schemas.microsoft.com/office/drawing/2014/main" val="10003"/>
                  </a:ext>
                </a:extLst>
              </a:tr>
              <a:tr h="625421">
                <a:tc>
                  <a:txBody>
                    <a:bodyPr/>
                    <a:lstStyle/>
                    <a:p>
                      <a:pPr algn="ctr">
                        <a:buNone/>
                      </a:pPr>
                      <a:r>
                        <a:rPr lang="en-US" b="1" dirty="0"/>
                        <a:t>Communication protocol used</a:t>
                      </a:r>
                    </a:p>
                  </a:txBody>
                  <a:tcPr/>
                </a:tc>
                <a:tc>
                  <a:txBody>
                    <a:bodyPr/>
                    <a:lstStyle/>
                    <a:p>
                      <a:pPr>
                        <a:buNone/>
                      </a:pPr>
                      <a:r>
                        <a:rPr lang="en-US" dirty="0"/>
                        <a:t>Internet protocols are used such as HTTP, FTP, and Telnet.</a:t>
                      </a:r>
                    </a:p>
                  </a:txBody>
                  <a:tcPr/>
                </a:tc>
                <a:tc>
                  <a:txBody>
                    <a:bodyPr/>
                    <a:lstStyle/>
                    <a:p>
                      <a:pPr>
                        <a:buNone/>
                      </a:pPr>
                      <a:r>
                        <a:rPr lang="en-US" dirty="0"/>
                        <a:t>Traditional protocols and communication technology techniques are used</a:t>
                      </a:r>
                    </a:p>
                  </a:txBody>
                  <a:tcPr/>
                </a:tc>
                <a:extLst>
                  <a:ext uri="{0D108BD9-81ED-4DB2-BD59-A6C34878D82A}">
                    <a16:rowId xmlns="" xmlns:a16="http://schemas.microsoft.com/office/drawing/2014/main" val="10004"/>
                  </a:ext>
                </a:extLst>
              </a:tr>
              <a:tr h="623565">
                <a:tc>
                  <a:txBody>
                    <a:bodyPr/>
                    <a:lstStyle/>
                    <a:p>
                      <a:pPr algn="ctr">
                        <a:buNone/>
                      </a:pPr>
                      <a:r>
                        <a:rPr lang="en-US" b="1"/>
                        <a:t>Data Sharing</a:t>
                      </a:r>
                    </a:p>
                  </a:txBody>
                  <a:tcPr/>
                </a:tc>
                <a:tc>
                  <a:txBody>
                    <a:bodyPr/>
                    <a:lstStyle/>
                    <a:p>
                      <a:pPr>
                        <a:buNone/>
                      </a:pPr>
                      <a:r>
                        <a:rPr lang="en-US"/>
                        <a:t>Data is shared between other applications that are used to improve the end-user experience.</a:t>
                      </a:r>
                    </a:p>
                  </a:txBody>
                  <a:tcPr/>
                </a:tc>
                <a:tc>
                  <a:txBody>
                    <a:bodyPr/>
                    <a:lstStyle/>
                    <a:p>
                      <a:pPr>
                        <a:buNone/>
                      </a:pPr>
                      <a:r>
                        <a:rPr lang="en-US"/>
                        <a:t>Data is shared with only the communicating parties.</a:t>
                      </a:r>
                    </a:p>
                  </a:txBody>
                  <a:tcPr/>
                </a:tc>
                <a:extLst>
                  <a:ext uri="{0D108BD9-81ED-4DB2-BD59-A6C34878D82A}">
                    <a16:rowId xmlns="" xmlns:a16="http://schemas.microsoft.com/office/drawing/2014/main" val="10005"/>
                  </a:ext>
                </a:extLst>
              </a:tr>
              <a:tr h="623565">
                <a:tc>
                  <a:txBody>
                    <a:bodyPr/>
                    <a:lstStyle/>
                    <a:p>
                      <a:pPr algn="ctr">
                        <a:buNone/>
                      </a:pPr>
                      <a:r>
                        <a:rPr lang="en-US" b="1"/>
                        <a:t>Internet</a:t>
                      </a:r>
                    </a:p>
                  </a:txBody>
                  <a:tcPr/>
                </a:tc>
                <a:tc>
                  <a:txBody>
                    <a:bodyPr/>
                    <a:lstStyle/>
                    <a:p>
                      <a:pPr>
                        <a:buNone/>
                      </a:pPr>
                      <a:r>
                        <a:rPr lang="en-US" dirty="0"/>
                        <a:t>Internet connection is required for communication</a:t>
                      </a:r>
                    </a:p>
                  </a:txBody>
                  <a:tcPr/>
                </a:tc>
                <a:tc>
                  <a:txBody>
                    <a:bodyPr/>
                    <a:lstStyle/>
                    <a:p>
                      <a:pPr>
                        <a:buNone/>
                      </a:pPr>
                      <a:r>
                        <a:rPr lang="en-US"/>
                        <a:t>Devices are not dependent on the Internet.</a:t>
                      </a:r>
                    </a:p>
                  </a:txBody>
                  <a:tcPr/>
                </a:tc>
                <a:extLst>
                  <a:ext uri="{0D108BD9-81ED-4DB2-BD59-A6C34878D82A}">
                    <a16:rowId xmlns="" xmlns:a16="http://schemas.microsoft.com/office/drawing/2014/main" val="10006"/>
                  </a:ext>
                </a:extLst>
              </a:tr>
              <a:tr h="395296">
                <a:tc>
                  <a:txBody>
                    <a:bodyPr/>
                    <a:lstStyle/>
                    <a:p>
                      <a:pPr algn="ctr">
                        <a:buNone/>
                      </a:pPr>
                      <a:r>
                        <a:rPr lang="en-US" b="1"/>
                        <a:t>Type of Communication</a:t>
                      </a:r>
                    </a:p>
                  </a:txBody>
                  <a:tcPr/>
                </a:tc>
                <a:tc>
                  <a:txBody>
                    <a:bodyPr/>
                    <a:lstStyle/>
                    <a:p>
                      <a:pPr>
                        <a:buNone/>
                      </a:pPr>
                      <a:r>
                        <a:rPr lang="en-US"/>
                        <a:t>It supports cloud communication</a:t>
                      </a:r>
                    </a:p>
                  </a:txBody>
                  <a:tcPr/>
                </a:tc>
                <a:tc>
                  <a:txBody>
                    <a:bodyPr/>
                    <a:lstStyle/>
                    <a:p>
                      <a:pPr>
                        <a:buNone/>
                      </a:pPr>
                      <a:r>
                        <a:rPr lang="en-US"/>
                        <a:t>It supports point-to-point communication.</a:t>
                      </a:r>
                    </a:p>
                  </a:txBody>
                  <a:tcPr/>
                </a:tc>
                <a:extLst>
                  <a:ext uri="{0D108BD9-81ED-4DB2-BD59-A6C34878D82A}">
                    <a16:rowId xmlns="" xmlns:a16="http://schemas.microsoft.com/office/drawing/2014/main" val="10007"/>
                  </a:ext>
                </a:extLst>
              </a:tr>
              <a:tr h="623565">
                <a:tc>
                  <a:txBody>
                    <a:bodyPr/>
                    <a:lstStyle/>
                    <a:p>
                      <a:pPr algn="ctr">
                        <a:buNone/>
                      </a:pPr>
                      <a:r>
                        <a:rPr lang="en-US" b="1"/>
                        <a:t>Components </a:t>
                      </a:r>
                    </a:p>
                  </a:txBody>
                  <a:tcPr/>
                </a:tc>
                <a:tc>
                  <a:txBody>
                    <a:bodyPr/>
                    <a:lstStyle/>
                    <a:p>
                      <a:pPr>
                        <a:buNone/>
                      </a:pPr>
                      <a:r>
                        <a:rPr lang="en-US"/>
                        <a:t>Devices/sensors, connectivity, data processing, user interface </a:t>
                      </a:r>
                    </a:p>
                  </a:txBody>
                  <a:tcPr/>
                </a:tc>
                <a:tc>
                  <a:txBody>
                    <a:bodyPr/>
                    <a:lstStyle/>
                    <a:p>
                      <a:pPr>
                        <a:buNone/>
                      </a:pPr>
                      <a:r>
                        <a:rPr lang="en-US"/>
                        <a:t>Device, area networks, gateway, Application server.</a:t>
                      </a:r>
                    </a:p>
                  </a:txBody>
                  <a:tcPr/>
                </a:tc>
                <a:extLst>
                  <a:ext uri="{0D108BD9-81ED-4DB2-BD59-A6C34878D82A}">
                    <a16:rowId xmlns="" xmlns:a16="http://schemas.microsoft.com/office/drawing/2014/main" val="10008"/>
                  </a:ext>
                </a:extLst>
              </a:tr>
              <a:tr h="531391">
                <a:tc>
                  <a:txBody>
                    <a:bodyPr/>
                    <a:lstStyle/>
                    <a:p>
                      <a:pPr algn="ctr">
                        <a:buNone/>
                      </a:pPr>
                      <a:r>
                        <a:rPr lang="en-US" b="1"/>
                        <a:t>Examples</a:t>
                      </a:r>
                    </a:p>
                  </a:txBody>
                  <a:tcPr/>
                </a:tc>
                <a:tc>
                  <a:txBody>
                    <a:bodyPr/>
                    <a:lstStyle/>
                    <a:p>
                      <a:pPr>
                        <a:buNone/>
                      </a:pPr>
                      <a:r>
                        <a:rPr lang="en-US" dirty="0"/>
                        <a:t>Smart wearables, Big Data and Cloud, etc.</a:t>
                      </a:r>
                    </a:p>
                  </a:txBody>
                  <a:tcPr/>
                </a:tc>
                <a:tc>
                  <a:txBody>
                    <a:bodyPr/>
                    <a:lstStyle/>
                    <a:p>
                      <a:pPr>
                        <a:buNone/>
                      </a:pPr>
                      <a:r>
                        <a:rPr lang="en-US" dirty="0"/>
                        <a:t>Sensors, Data and Information, etc.</a:t>
                      </a:r>
                    </a:p>
                  </a:txBody>
                  <a:tcPr/>
                </a:tc>
                <a:extLst>
                  <a:ext uri="{0D108BD9-81ED-4DB2-BD59-A6C34878D82A}">
                    <a16:rowId xmlns="" xmlns:a16="http://schemas.microsoft.com/office/drawing/2014/main" val="10009"/>
                  </a:ext>
                </a:extLst>
              </a:tr>
            </a:tbl>
          </a:graphicData>
        </a:graphic>
      </p:graphicFrame>
      <p:sp>
        <p:nvSpPr>
          <p:cNvPr id="8" name="Footer Placeholder 3">
            <a:extLst>
              <a:ext uri="{FF2B5EF4-FFF2-40B4-BE49-F238E27FC236}">
                <a16:creationId xmlns="" xmlns:a16="http://schemas.microsoft.com/office/drawing/2014/main" id="{3E1F2C6D-DF12-4825-A64B-91D36226F9B9}"/>
              </a:ext>
            </a:extLst>
          </p:cNvPr>
          <p:cNvSpPr>
            <a:spLocks noGrp="1"/>
          </p:cNvSpPr>
          <p:nvPr>
            <p:ph type="ftr" sz="quarter" idx="11"/>
          </p:nvPr>
        </p:nvSpPr>
        <p:spPr>
          <a:xfrm>
            <a:off x="4038600" y="6356350"/>
            <a:ext cx="4114800" cy="365125"/>
          </a:xfrm>
        </p:spPr>
        <p:txBody>
          <a:bodyPr/>
          <a:lstStyle/>
          <a:p>
            <a:r>
              <a:rPr lang="en-US"/>
              <a:t>Dept. of Computer Science</a:t>
            </a:r>
            <a:endParaRPr lang="en-IN" dirty="0"/>
          </a:p>
        </p:txBody>
      </p:sp>
      <p:pic>
        <p:nvPicPr>
          <p:cNvPr id="3" name="Picture 2">
            <a:extLst>
              <a:ext uri="{FF2B5EF4-FFF2-40B4-BE49-F238E27FC236}">
                <a16:creationId xmlns="" xmlns:a16="http://schemas.microsoft.com/office/drawing/2014/main" id="{4BA78234-F127-9055-095D-728DCEAB3D9D}"/>
              </a:ext>
            </a:extLst>
          </p:cNvPr>
          <p:cNvPicPr>
            <a:picLocks noChangeAspect="1"/>
          </p:cNvPicPr>
          <p:nvPr/>
        </p:nvPicPr>
        <p:blipFill>
          <a:blip r:embed="rId2"/>
          <a:stretch>
            <a:fillRect/>
          </a:stretch>
        </p:blipFill>
        <p:spPr>
          <a:xfrm>
            <a:off x="10955468" y="31108"/>
            <a:ext cx="1131554" cy="1010292"/>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413443F-AA25-4B4F-AEAF-68BBC3B2A844}" type="slidenum">
              <a:rPr lang="en-IN" smtClean="0"/>
              <a:t>67</a:t>
            </a:fld>
            <a:endParaRPr lang="en-IN"/>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22957095"/>
              </p:ext>
            </p:extLst>
          </p:nvPr>
        </p:nvGraphicFramePr>
        <p:xfrm>
          <a:off x="755650" y="1336993"/>
          <a:ext cx="10680700" cy="4779645"/>
        </p:xfrm>
        <a:graphic>
          <a:graphicData uri="http://schemas.openxmlformats.org/drawingml/2006/table">
            <a:tbl>
              <a:tblPr firstRow="1" bandRow="1">
                <a:tableStyleId>{5C22544A-7EE6-4342-B048-85BDC9FD1C3A}</a:tableStyleId>
              </a:tblPr>
              <a:tblGrid>
                <a:gridCol w="2072640">
                  <a:extLst>
                    <a:ext uri="{9D8B030D-6E8A-4147-A177-3AD203B41FA5}">
                      <a16:colId xmlns="" xmlns:a16="http://schemas.microsoft.com/office/drawing/2014/main" val="20000"/>
                    </a:ext>
                  </a:extLst>
                </a:gridCol>
                <a:gridCol w="5047615">
                  <a:extLst>
                    <a:ext uri="{9D8B030D-6E8A-4147-A177-3AD203B41FA5}">
                      <a16:colId xmlns="" xmlns:a16="http://schemas.microsoft.com/office/drawing/2014/main" val="20001"/>
                    </a:ext>
                  </a:extLst>
                </a:gridCol>
                <a:gridCol w="3560445">
                  <a:extLst>
                    <a:ext uri="{9D8B030D-6E8A-4147-A177-3AD203B41FA5}">
                      <a16:colId xmlns="" xmlns:a16="http://schemas.microsoft.com/office/drawing/2014/main" val="20002"/>
                    </a:ext>
                  </a:extLst>
                </a:gridCol>
              </a:tblGrid>
              <a:tr h="550545">
                <a:tc>
                  <a:txBody>
                    <a:bodyPr/>
                    <a:lstStyle/>
                    <a:p>
                      <a:pPr>
                        <a:buNone/>
                      </a:pPr>
                      <a:r>
                        <a:rPr lang="en-US" dirty="0"/>
                        <a:t>Basis of</a:t>
                      </a:r>
                    </a:p>
                  </a:txBody>
                  <a:tcPr/>
                </a:tc>
                <a:tc>
                  <a:txBody>
                    <a:bodyPr/>
                    <a:lstStyle/>
                    <a:p>
                      <a:pPr>
                        <a:buNone/>
                      </a:pPr>
                      <a:r>
                        <a:rPr lang="en-US"/>
                        <a:t>IoT</a:t>
                      </a:r>
                    </a:p>
                  </a:txBody>
                  <a:tcPr/>
                </a:tc>
                <a:tc>
                  <a:txBody>
                    <a:bodyPr/>
                    <a:lstStyle/>
                    <a:p>
                      <a:pPr>
                        <a:buNone/>
                      </a:pPr>
                      <a:r>
                        <a:rPr lang="en-US"/>
                        <a:t>M2M</a:t>
                      </a:r>
                    </a:p>
                  </a:txBody>
                  <a:tcPr/>
                </a:tc>
                <a:extLst>
                  <a:ext uri="{0D108BD9-81ED-4DB2-BD59-A6C34878D82A}">
                    <a16:rowId xmlns="" xmlns:a16="http://schemas.microsoft.com/office/drawing/2014/main" val="10000"/>
                  </a:ext>
                </a:extLst>
              </a:tr>
              <a:tr h="551180">
                <a:tc>
                  <a:txBody>
                    <a:bodyPr/>
                    <a:lstStyle/>
                    <a:p>
                      <a:pPr>
                        <a:buNone/>
                      </a:pPr>
                      <a:r>
                        <a:rPr lang="en-US"/>
                        <a:t>Computer System</a:t>
                      </a:r>
                    </a:p>
                  </a:txBody>
                  <a:tcPr/>
                </a:tc>
                <a:tc>
                  <a:txBody>
                    <a:bodyPr/>
                    <a:lstStyle/>
                    <a:p>
                      <a:pPr>
                        <a:buNone/>
                      </a:pPr>
                      <a:r>
                        <a:rPr lang="en-US"/>
                        <a:t>Involves the usage of both Hardware and Software.</a:t>
                      </a:r>
                    </a:p>
                  </a:txBody>
                  <a:tcPr/>
                </a:tc>
                <a:tc>
                  <a:txBody>
                    <a:bodyPr/>
                    <a:lstStyle/>
                    <a:p>
                      <a:pPr>
                        <a:buNone/>
                      </a:pPr>
                      <a:r>
                        <a:rPr lang="en-US"/>
                        <a:t>Mostly hardware-based technology</a:t>
                      </a:r>
                    </a:p>
                  </a:txBody>
                  <a:tcPr/>
                </a:tc>
                <a:extLst>
                  <a:ext uri="{0D108BD9-81ED-4DB2-BD59-A6C34878D82A}">
                    <a16:rowId xmlns="" xmlns:a16="http://schemas.microsoft.com/office/drawing/2014/main" val="10001"/>
                  </a:ext>
                </a:extLst>
              </a:tr>
              <a:tr h="549910">
                <a:tc>
                  <a:txBody>
                    <a:bodyPr/>
                    <a:lstStyle/>
                    <a:p>
                      <a:pPr>
                        <a:buNone/>
                      </a:pPr>
                      <a:r>
                        <a:rPr lang="en-US"/>
                        <a:t>Scope</a:t>
                      </a:r>
                    </a:p>
                  </a:txBody>
                  <a:tcPr/>
                </a:tc>
                <a:tc>
                  <a:txBody>
                    <a:bodyPr/>
                    <a:lstStyle/>
                    <a:p>
                      <a:pPr>
                        <a:buNone/>
                      </a:pPr>
                      <a:r>
                        <a:rPr lang="en-US"/>
                        <a:t>A large number of devices yet scope is large.</a:t>
                      </a:r>
                    </a:p>
                  </a:txBody>
                  <a:tcPr/>
                </a:tc>
                <a:tc>
                  <a:txBody>
                    <a:bodyPr/>
                    <a:lstStyle/>
                    <a:p>
                      <a:pPr>
                        <a:buNone/>
                      </a:pPr>
                      <a:r>
                        <a:rPr lang="en-US"/>
                        <a:t>Limited Scope for devices.</a:t>
                      </a:r>
                    </a:p>
                  </a:txBody>
                  <a:tcPr/>
                </a:tc>
                <a:extLst>
                  <a:ext uri="{0D108BD9-81ED-4DB2-BD59-A6C34878D82A}">
                    <a16:rowId xmlns="" xmlns:a16="http://schemas.microsoft.com/office/drawing/2014/main" val="10002"/>
                  </a:ext>
                </a:extLst>
              </a:tr>
              <a:tr h="925195">
                <a:tc>
                  <a:txBody>
                    <a:bodyPr/>
                    <a:lstStyle/>
                    <a:p>
                      <a:pPr>
                        <a:buNone/>
                      </a:pPr>
                      <a:r>
                        <a:rPr lang="en-US"/>
                        <a:t>Business Type used</a:t>
                      </a:r>
                    </a:p>
                  </a:txBody>
                  <a:tcPr/>
                </a:tc>
                <a:tc>
                  <a:txBody>
                    <a:bodyPr/>
                    <a:lstStyle/>
                    <a:p>
                      <a:pPr>
                        <a:buNone/>
                      </a:pPr>
                      <a:r>
                        <a:rPr lang="en-US"/>
                        <a:t>Business 2 Business(B2B) and Business 2 Consumer(B2C)</a:t>
                      </a:r>
                    </a:p>
                  </a:txBody>
                  <a:tcPr/>
                </a:tc>
                <a:tc>
                  <a:txBody>
                    <a:bodyPr/>
                    <a:lstStyle/>
                    <a:p>
                      <a:pPr>
                        <a:buNone/>
                      </a:pPr>
                      <a:r>
                        <a:rPr lang="en-US"/>
                        <a:t>Business 2 Business (B2B)</a:t>
                      </a:r>
                    </a:p>
                  </a:txBody>
                  <a:tcPr/>
                </a:tc>
                <a:extLst>
                  <a:ext uri="{0D108BD9-81ED-4DB2-BD59-A6C34878D82A}">
                    <a16:rowId xmlns="" xmlns:a16="http://schemas.microsoft.com/office/drawing/2014/main" val="10003"/>
                  </a:ext>
                </a:extLst>
              </a:tr>
              <a:tr h="551180">
                <a:tc>
                  <a:txBody>
                    <a:bodyPr/>
                    <a:lstStyle/>
                    <a:p>
                      <a:pPr>
                        <a:buNone/>
                      </a:pPr>
                      <a:r>
                        <a:rPr lang="en-US"/>
                        <a:t>Open API support</a:t>
                      </a:r>
                    </a:p>
                  </a:txBody>
                  <a:tcPr/>
                </a:tc>
                <a:tc>
                  <a:txBody>
                    <a:bodyPr/>
                    <a:lstStyle/>
                    <a:p>
                      <a:pPr>
                        <a:buNone/>
                      </a:pPr>
                      <a:r>
                        <a:rPr lang="en-US"/>
                        <a:t>Supports Open API integrations.</a:t>
                      </a:r>
                    </a:p>
                  </a:txBody>
                  <a:tcPr/>
                </a:tc>
                <a:tc>
                  <a:txBody>
                    <a:bodyPr/>
                    <a:lstStyle/>
                    <a:p>
                      <a:pPr>
                        <a:buNone/>
                      </a:pPr>
                      <a:r>
                        <a:rPr lang="en-US"/>
                        <a:t>There is no support for Open APIs</a:t>
                      </a:r>
                    </a:p>
                  </a:txBody>
                  <a:tcPr/>
                </a:tc>
                <a:extLst>
                  <a:ext uri="{0D108BD9-81ED-4DB2-BD59-A6C34878D82A}">
                    <a16:rowId xmlns="" xmlns:a16="http://schemas.microsoft.com/office/drawing/2014/main" val="10004"/>
                  </a:ext>
                </a:extLst>
              </a:tr>
              <a:tr h="549910">
                <a:tc>
                  <a:txBody>
                    <a:bodyPr/>
                    <a:lstStyle/>
                    <a:p>
                      <a:pPr>
                        <a:buNone/>
                      </a:pPr>
                      <a:r>
                        <a:rPr lang="en-US"/>
                        <a:t>It requires </a:t>
                      </a:r>
                    </a:p>
                  </a:txBody>
                  <a:tcPr/>
                </a:tc>
                <a:tc>
                  <a:txBody>
                    <a:bodyPr/>
                    <a:lstStyle/>
                    <a:p>
                      <a:pPr>
                        <a:buNone/>
                      </a:pPr>
                      <a:r>
                        <a:rPr lang="en-US"/>
                        <a:t>Generic commodity devices.</a:t>
                      </a:r>
                    </a:p>
                  </a:txBody>
                  <a:tcPr/>
                </a:tc>
                <a:tc>
                  <a:txBody>
                    <a:bodyPr/>
                    <a:lstStyle/>
                    <a:p>
                      <a:pPr>
                        <a:buNone/>
                      </a:pPr>
                      <a:r>
                        <a:rPr lang="en-US"/>
                        <a:t>Specialized device solutions.</a:t>
                      </a:r>
                    </a:p>
                  </a:txBody>
                  <a:tcPr/>
                </a:tc>
                <a:extLst>
                  <a:ext uri="{0D108BD9-81ED-4DB2-BD59-A6C34878D82A}">
                    <a16:rowId xmlns="" xmlns:a16="http://schemas.microsoft.com/office/drawing/2014/main" val="10005"/>
                  </a:ext>
                </a:extLst>
              </a:tr>
              <a:tr h="551180">
                <a:tc>
                  <a:txBody>
                    <a:bodyPr/>
                    <a:lstStyle/>
                    <a:p>
                      <a:pPr>
                        <a:buNone/>
                      </a:pPr>
                      <a:r>
                        <a:rPr lang="en-US"/>
                        <a:t>Centric </a:t>
                      </a:r>
                    </a:p>
                  </a:txBody>
                  <a:tcPr/>
                </a:tc>
                <a:tc>
                  <a:txBody>
                    <a:bodyPr/>
                    <a:lstStyle/>
                    <a:p>
                      <a:pPr>
                        <a:buNone/>
                      </a:pPr>
                      <a:r>
                        <a:rPr lang="en-US"/>
                        <a:t>Information and service centric </a:t>
                      </a:r>
                    </a:p>
                  </a:txBody>
                  <a:tcPr/>
                </a:tc>
                <a:tc>
                  <a:txBody>
                    <a:bodyPr/>
                    <a:lstStyle/>
                    <a:p>
                      <a:pPr>
                        <a:buNone/>
                      </a:pPr>
                      <a:r>
                        <a:rPr lang="en-US"/>
                        <a:t>Communication and device centric.</a:t>
                      </a:r>
                    </a:p>
                  </a:txBody>
                  <a:tcPr/>
                </a:tc>
                <a:extLst>
                  <a:ext uri="{0D108BD9-81ED-4DB2-BD59-A6C34878D82A}">
                    <a16:rowId xmlns="" xmlns:a16="http://schemas.microsoft.com/office/drawing/2014/main" val="10006"/>
                  </a:ext>
                </a:extLst>
              </a:tr>
              <a:tr h="550545">
                <a:tc>
                  <a:txBody>
                    <a:bodyPr/>
                    <a:lstStyle/>
                    <a:p>
                      <a:pPr>
                        <a:buNone/>
                      </a:pPr>
                      <a:r>
                        <a:rPr lang="en-US"/>
                        <a:t>Approach used</a:t>
                      </a:r>
                    </a:p>
                  </a:txBody>
                  <a:tcPr/>
                </a:tc>
                <a:tc>
                  <a:txBody>
                    <a:bodyPr/>
                    <a:lstStyle/>
                    <a:p>
                      <a:pPr>
                        <a:buNone/>
                      </a:pPr>
                      <a:r>
                        <a:rPr lang="en-US"/>
                        <a:t>Horizontal enabler approach </a:t>
                      </a:r>
                    </a:p>
                  </a:txBody>
                  <a:tcPr/>
                </a:tc>
                <a:tc>
                  <a:txBody>
                    <a:bodyPr/>
                    <a:lstStyle/>
                    <a:p>
                      <a:pPr>
                        <a:buNone/>
                      </a:pPr>
                      <a:r>
                        <a:rPr lang="en-US" dirty="0"/>
                        <a:t>Vertical system solution approach .</a:t>
                      </a:r>
                    </a:p>
                  </a:txBody>
                  <a:tcPr/>
                </a:tc>
                <a:extLst>
                  <a:ext uri="{0D108BD9-81ED-4DB2-BD59-A6C34878D82A}">
                    <a16:rowId xmlns="" xmlns:a16="http://schemas.microsoft.com/office/drawing/2014/main" val="10007"/>
                  </a:ext>
                </a:extLst>
              </a:tr>
            </a:tbl>
          </a:graphicData>
        </a:graphic>
      </p:graphicFrame>
      <p:sp>
        <p:nvSpPr>
          <p:cNvPr id="7" name="Title 1">
            <a:extLst>
              <a:ext uri="{FF2B5EF4-FFF2-40B4-BE49-F238E27FC236}">
                <a16:creationId xmlns="" xmlns:a16="http://schemas.microsoft.com/office/drawing/2014/main" id="{9829CA5F-5F2D-4684-AC60-E21EEE732076}"/>
              </a:ext>
            </a:extLst>
          </p:cNvPr>
          <p:cNvSpPr>
            <a:spLocks noGrp="1"/>
          </p:cNvSpPr>
          <p:nvPr>
            <p:ph type="title"/>
          </p:nvPr>
        </p:nvSpPr>
        <p:spPr>
          <a:xfrm>
            <a:off x="0" y="334011"/>
            <a:ext cx="12192000" cy="763270"/>
          </a:xfrm>
        </p:spPr>
        <p:txBody>
          <a:bodyPr/>
          <a:lstStyle/>
          <a:p>
            <a:pPr algn="ctr"/>
            <a:r>
              <a:rPr lang="en-US" b="1" dirty="0"/>
              <a:t>Difference between IoT and M2M </a:t>
            </a:r>
          </a:p>
        </p:txBody>
      </p:sp>
      <p:sp>
        <p:nvSpPr>
          <p:cNvPr id="8" name="Footer Placeholder 3">
            <a:extLst>
              <a:ext uri="{FF2B5EF4-FFF2-40B4-BE49-F238E27FC236}">
                <a16:creationId xmlns="" xmlns:a16="http://schemas.microsoft.com/office/drawing/2014/main" id="{A11B927F-E5AA-4AD4-A1D2-292AE113D9D3}"/>
              </a:ext>
            </a:extLst>
          </p:cNvPr>
          <p:cNvSpPr>
            <a:spLocks noGrp="1"/>
          </p:cNvSpPr>
          <p:nvPr>
            <p:ph type="ftr" sz="quarter" idx="11"/>
          </p:nvPr>
        </p:nvSpPr>
        <p:spPr>
          <a:xfrm>
            <a:off x="4038600" y="6356350"/>
            <a:ext cx="4114800" cy="365125"/>
          </a:xfrm>
        </p:spPr>
        <p:txBody>
          <a:bodyPr/>
          <a:lstStyle/>
          <a:p>
            <a:r>
              <a:rPr lang="en-US"/>
              <a:t>Dept. of Computer Science</a:t>
            </a:r>
            <a:endParaRPr lang="en-IN" dirty="0"/>
          </a:p>
        </p:txBody>
      </p:sp>
      <p:pic>
        <p:nvPicPr>
          <p:cNvPr id="2" name="Picture 1">
            <a:extLst>
              <a:ext uri="{FF2B5EF4-FFF2-40B4-BE49-F238E27FC236}">
                <a16:creationId xmlns="" xmlns:a16="http://schemas.microsoft.com/office/drawing/2014/main" id="{43AFB354-5109-B022-250F-8FC76E35B1FD}"/>
              </a:ext>
            </a:extLst>
          </p:cNvPr>
          <p:cNvPicPr>
            <a:picLocks noChangeAspect="1"/>
          </p:cNvPicPr>
          <p:nvPr/>
        </p:nvPicPr>
        <p:blipFill>
          <a:blip r:embed="rId2"/>
          <a:stretch>
            <a:fillRect/>
          </a:stretch>
        </p:blipFill>
        <p:spPr>
          <a:xfrm>
            <a:off x="10955468" y="31108"/>
            <a:ext cx="1131554" cy="1010292"/>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83946F-32EB-4965-82AA-DD7ECD40CBC5}"/>
              </a:ext>
            </a:extLst>
          </p:cNvPr>
          <p:cNvSpPr>
            <a:spLocks noGrp="1"/>
          </p:cNvSpPr>
          <p:nvPr>
            <p:ph type="title"/>
          </p:nvPr>
        </p:nvSpPr>
        <p:spPr/>
        <p:txBody>
          <a:bodyPr/>
          <a:lstStyle/>
          <a:p>
            <a:r>
              <a:rPr lang="en-US" b="1" dirty="0">
                <a:sym typeface="+mn-ea"/>
              </a:rPr>
              <a:t>Features of M2M Communication</a:t>
            </a:r>
            <a:endParaRPr lang="en-AE" dirty="0"/>
          </a:p>
        </p:txBody>
      </p:sp>
      <p:sp>
        <p:nvSpPr>
          <p:cNvPr id="3" name="Content Placeholder 2">
            <a:extLst>
              <a:ext uri="{FF2B5EF4-FFF2-40B4-BE49-F238E27FC236}">
                <a16:creationId xmlns="" xmlns:a16="http://schemas.microsoft.com/office/drawing/2014/main" id="{0AA19718-7E1A-42DC-9F53-625AF78D4E93}"/>
              </a:ext>
            </a:extLst>
          </p:cNvPr>
          <p:cNvSpPr>
            <a:spLocks noGrp="1"/>
          </p:cNvSpPr>
          <p:nvPr>
            <p:ph idx="1"/>
          </p:nvPr>
        </p:nvSpPr>
        <p:spPr/>
        <p:txBody>
          <a:bodyPr>
            <a:normAutofit fontScale="85000" lnSpcReduction="20000"/>
          </a:bodyPr>
          <a:lstStyle/>
          <a:p>
            <a:r>
              <a:rPr lang="en-US" b="1" dirty="0"/>
              <a:t>Efficient Energy Use for Enhanced M2M: </a:t>
            </a:r>
            <a:r>
              <a:rPr lang="en-US" dirty="0"/>
              <a:t>The M2M system conserves energy, leading to improved performance in M2M applications.</a:t>
            </a:r>
          </a:p>
          <a:p>
            <a:r>
              <a:rPr lang="en-US" b="1" dirty="0"/>
              <a:t>Seamless Data Exchange in M2M: </a:t>
            </a:r>
            <a:r>
              <a:rPr lang="en-US" dirty="0"/>
              <a:t>Network operators utilize organized data packets to ensure smooth information sharing among machines in M2M communication.</a:t>
            </a:r>
          </a:p>
          <a:p>
            <a:r>
              <a:rPr lang="en-US" b="1" dirty="0"/>
              <a:t>Rapid Event Detection:</a:t>
            </a:r>
            <a:r>
              <a:rPr lang="en-US" dirty="0"/>
              <a:t> Through monitoring, the system swiftly identifies events.</a:t>
            </a:r>
          </a:p>
          <a:p>
            <a:r>
              <a:rPr lang="en-US" b="1" dirty="0"/>
              <a:t>Flexible Data Timing:</a:t>
            </a:r>
            <a:r>
              <a:rPr lang="en-US" dirty="0"/>
              <a:t> Data transfers can tolerate minor delays.</a:t>
            </a:r>
          </a:p>
          <a:p>
            <a:r>
              <a:rPr lang="en-US" b="1" dirty="0"/>
              <a:t>Scheduled Information Sharing:</a:t>
            </a:r>
            <a:r>
              <a:rPr lang="en-US" dirty="0"/>
              <a:t> Data is transmitted or received at specific, pre-defined times.</a:t>
            </a:r>
          </a:p>
          <a:p>
            <a:r>
              <a:rPr lang="en-US" b="1" dirty="0"/>
              <a:t>Location-Based Device Notifications: </a:t>
            </a:r>
            <a:r>
              <a:rPr lang="en-US" dirty="0"/>
              <a:t>Devices receive alerts when entering specific areas.</a:t>
            </a:r>
          </a:p>
          <a:p>
            <a:r>
              <a:rPr lang="en-US" b="1" dirty="0"/>
              <a:t>Steady and Small-Scale Data Transfer:</a:t>
            </a:r>
            <a:r>
              <a:rPr lang="en-US" dirty="0"/>
              <a:t> The system maintains a consistent flow of small data packets.</a:t>
            </a:r>
          </a:p>
        </p:txBody>
      </p:sp>
      <p:sp>
        <p:nvSpPr>
          <p:cNvPr id="4" name="Footer Placeholder 3">
            <a:extLst>
              <a:ext uri="{FF2B5EF4-FFF2-40B4-BE49-F238E27FC236}">
                <a16:creationId xmlns="" xmlns:a16="http://schemas.microsoft.com/office/drawing/2014/main" id="{220DCB64-D57D-46DB-B499-2161D2414187}"/>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E2476B55-0945-4203-A725-D3B346BBD3F4}"/>
              </a:ext>
            </a:extLst>
          </p:cNvPr>
          <p:cNvSpPr>
            <a:spLocks noGrp="1"/>
          </p:cNvSpPr>
          <p:nvPr>
            <p:ph type="sldNum" sz="quarter" idx="12"/>
          </p:nvPr>
        </p:nvSpPr>
        <p:spPr/>
        <p:txBody>
          <a:bodyPr/>
          <a:lstStyle/>
          <a:p>
            <a:fld id="{C413443F-AA25-4B4F-AEAF-68BBC3B2A844}" type="slidenum">
              <a:rPr lang="en-IN" smtClean="0"/>
              <a:t>68</a:t>
            </a:fld>
            <a:endParaRPr lang="en-IN"/>
          </a:p>
        </p:txBody>
      </p:sp>
      <p:pic>
        <p:nvPicPr>
          <p:cNvPr id="6" name="Picture 5">
            <a:extLst>
              <a:ext uri="{FF2B5EF4-FFF2-40B4-BE49-F238E27FC236}">
                <a16:creationId xmlns="" xmlns:a16="http://schemas.microsoft.com/office/drawing/2014/main" id="{667BAC78-C79D-A914-7F50-82A134C956F1}"/>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21456833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B5301F-8C44-4E2C-A5ED-0CB8F71F066A}"/>
              </a:ext>
            </a:extLst>
          </p:cNvPr>
          <p:cNvSpPr>
            <a:spLocks noGrp="1"/>
          </p:cNvSpPr>
          <p:nvPr>
            <p:ph type="title"/>
          </p:nvPr>
        </p:nvSpPr>
        <p:spPr/>
        <p:txBody>
          <a:bodyPr/>
          <a:lstStyle/>
          <a:p>
            <a:r>
              <a:rPr lang="en-IN" b="1" dirty="0"/>
              <a:t>1.6.1 M2M to IoT</a:t>
            </a:r>
            <a:endParaRPr lang="en-AE" b="1" dirty="0"/>
          </a:p>
        </p:txBody>
      </p:sp>
      <p:sp>
        <p:nvSpPr>
          <p:cNvPr id="3" name="Content Placeholder 2">
            <a:extLst>
              <a:ext uri="{FF2B5EF4-FFF2-40B4-BE49-F238E27FC236}">
                <a16:creationId xmlns="" xmlns:a16="http://schemas.microsoft.com/office/drawing/2014/main" id="{DB65807F-5925-41C7-B8FA-79C5AE1216B4}"/>
              </a:ext>
            </a:extLst>
          </p:cNvPr>
          <p:cNvSpPr>
            <a:spLocks noGrp="1"/>
          </p:cNvSpPr>
          <p:nvPr>
            <p:ph idx="1"/>
          </p:nvPr>
        </p:nvSpPr>
        <p:spPr/>
        <p:txBody>
          <a:bodyPr>
            <a:normAutofit fontScale="92500"/>
          </a:bodyPr>
          <a:lstStyle/>
          <a:p>
            <a:r>
              <a:rPr lang="en-US" dirty="0"/>
              <a:t>IoT technology in industry involves the integration of complex physical machinery M2M communication with the networks of sensors, and uses analytics, machine learning, and </a:t>
            </a:r>
            <a:r>
              <a:rPr lang="en-IN" dirty="0"/>
              <a:t>knowledge discovery software.</a:t>
            </a:r>
            <a:endParaRPr lang="en-US" dirty="0"/>
          </a:p>
          <a:p>
            <a:r>
              <a:rPr lang="en-US" dirty="0"/>
              <a:t>M2M technology closely relates to IoT when the smart devices or machines collect data which is transmitted via the Internet to other devices or machines located remotely.</a:t>
            </a:r>
          </a:p>
          <a:p>
            <a:r>
              <a:rPr lang="en-US" dirty="0"/>
              <a:t>The close difference between M2M and IoT is that M2M must deploy device to device, and carry out the coordination, monitoring, controlling of the devices and communicate without the usage of Internet whereas IoT deploys the internet, server, internet protocols and server or cloud end applications, services or processes.</a:t>
            </a:r>
            <a:endParaRPr lang="en-AE" dirty="0"/>
          </a:p>
        </p:txBody>
      </p:sp>
      <p:sp>
        <p:nvSpPr>
          <p:cNvPr id="4" name="Footer Placeholder 3">
            <a:extLst>
              <a:ext uri="{FF2B5EF4-FFF2-40B4-BE49-F238E27FC236}">
                <a16:creationId xmlns="" xmlns:a16="http://schemas.microsoft.com/office/drawing/2014/main" id="{1A8E317C-7702-4F4E-8C30-2907DAF502F9}"/>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E4A58A1F-1F2A-42B1-8588-EF0766AF2466}"/>
              </a:ext>
            </a:extLst>
          </p:cNvPr>
          <p:cNvSpPr>
            <a:spLocks noGrp="1"/>
          </p:cNvSpPr>
          <p:nvPr>
            <p:ph type="sldNum" sz="quarter" idx="12"/>
          </p:nvPr>
        </p:nvSpPr>
        <p:spPr/>
        <p:txBody>
          <a:bodyPr/>
          <a:lstStyle/>
          <a:p>
            <a:fld id="{C413443F-AA25-4B4F-AEAF-68BBC3B2A844}" type="slidenum">
              <a:rPr lang="en-IN" smtClean="0"/>
              <a:t>69</a:t>
            </a:fld>
            <a:endParaRPr lang="en-IN"/>
          </a:p>
        </p:txBody>
      </p:sp>
      <p:pic>
        <p:nvPicPr>
          <p:cNvPr id="6" name="Picture 5">
            <a:extLst>
              <a:ext uri="{FF2B5EF4-FFF2-40B4-BE49-F238E27FC236}">
                <a16:creationId xmlns="" xmlns:a16="http://schemas.microsoft.com/office/drawing/2014/main" id="{8ABA94C7-7EF9-9716-2F3B-516962E9D3DB}"/>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403233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18E3E4-6C4D-1FF7-60E6-459A96AE6F43}"/>
              </a:ext>
            </a:extLst>
          </p:cNvPr>
          <p:cNvSpPr>
            <a:spLocks noGrp="1"/>
          </p:cNvSpPr>
          <p:nvPr>
            <p:ph type="title"/>
          </p:nvPr>
        </p:nvSpPr>
        <p:spPr>
          <a:xfrm>
            <a:off x="760378" y="511040"/>
            <a:ext cx="10515600" cy="1325563"/>
          </a:xfrm>
        </p:spPr>
        <p:txBody>
          <a:bodyPr/>
          <a:lstStyle/>
          <a:p>
            <a:pPr marL="571500" indent="-571500">
              <a:buFont typeface="Wingdings" panose="05000000000000000000" pitchFamily="2" charset="2"/>
              <a:buChar char="q"/>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Definition</a:t>
            </a:r>
          </a:p>
        </p:txBody>
      </p:sp>
      <p:sp>
        <p:nvSpPr>
          <p:cNvPr id="3" name="Content Placeholder 2">
            <a:extLst>
              <a:ext uri="{FF2B5EF4-FFF2-40B4-BE49-F238E27FC236}">
                <a16:creationId xmlns="" xmlns:a16="http://schemas.microsoft.com/office/drawing/2014/main" id="{EFB67FCB-3CA9-5306-0D3B-8305A111BDB0}"/>
              </a:ext>
            </a:extLst>
          </p:cNvPr>
          <p:cNvSpPr>
            <a:spLocks noGrp="1"/>
          </p:cNvSpPr>
          <p:nvPr>
            <p:ph idx="1"/>
          </p:nvPr>
        </p:nvSpPr>
        <p:spPr>
          <a:xfrm>
            <a:off x="1188396" y="1746870"/>
            <a:ext cx="9355779" cy="4600090"/>
          </a:xfrm>
        </p:spPr>
        <p:txBody>
          <a:bodyPr>
            <a:normAutofit/>
          </a:bodyPr>
          <a:lstStyle/>
          <a:p>
            <a:r>
              <a:rPr lang="en-US" sz="3600" b="1" dirty="0">
                <a:latin typeface="Times New Roman" panose="02020603050405020304" pitchFamily="18" charset="0"/>
                <a:cs typeface="Times New Roman" panose="02020603050405020304" pitchFamily="18" charset="0"/>
              </a:rPr>
              <a:t>Internet of Things (IoT) is a concept which enables communication between internetworking devices and applications, whereby physical objects or ‘things’ communication through the Internet.</a:t>
            </a:r>
          </a:p>
        </p:txBody>
      </p:sp>
      <p:sp>
        <p:nvSpPr>
          <p:cNvPr id="5" name="Slide Number Placeholder 4">
            <a:extLst>
              <a:ext uri="{FF2B5EF4-FFF2-40B4-BE49-F238E27FC236}">
                <a16:creationId xmlns="" xmlns:a16="http://schemas.microsoft.com/office/drawing/2014/main" id="{474EAB58-4DE9-7634-37FB-131E1EAC32CA}"/>
              </a:ext>
            </a:extLst>
          </p:cNvPr>
          <p:cNvSpPr>
            <a:spLocks noGrp="1"/>
          </p:cNvSpPr>
          <p:nvPr>
            <p:ph type="sldNum" sz="quarter" idx="12"/>
          </p:nvPr>
        </p:nvSpPr>
        <p:spPr/>
        <p:txBody>
          <a:bodyPr/>
          <a:lstStyle/>
          <a:p>
            <a:fld id="{C413443F-AA25-4B4F-AEAF-68BBC3B2A844}" type="slidenum">
              <a:rPr lang="en-IN" smtClean="0"/>
              <a:t>7</a:t>
            </a:fld>
            <a:endParaRPr lang="en-IN"/>
          </a:p>
        </p:txBody>
      </p:sp>
      <p:pic>
        <p:nvPicPr>
          <p:cNvPr id="6" name="Picture 5">
            <a:extLst>
              <a:ext uri="{FF2B5EF4-FFF2-40B4-BE49-F238E27FC236}">
                <a16:creationId xmlns="" xmlns:a16="http://schemas.microsoft.com/office/drawing/2014/main" id="{B1A33C35-1703-A05B-E38F-291B2995670E}"/>
              </a:ext>
            </a:extLst>
          </p:cNvPr>
          <p:cNvPicPr>
            <a:picLocks noChangeAspect="1"/>
          </p:cNvPicPr>
          <p:nvPr/>
        </p:nvPicPr>
        <p:blipFill>
          <a:blip r:embed="rId2"/>
          <a:stretch>
            <a:fillRect/>
          </a:stretch>
        </p:blipFill>
        <p:spPr>
          <a:xfrm>
            <a:off x="10749063" y="31108"/>
            <a:ext cx="1337959" cy="1194578"/>
          </a:xfrm>
          <a:prstGeom prst="rect">
            <a:avLst/>
          </a:prstGeom>
        </p:spPr>
      </p:pic>
      <p:sp>
        <p:nvSpPr>
          <p:cNvPr id="7" name="Footer Placeholder 5">
            <a:extLst>
              <a:ext uri="{FF2B5EF4-FFF2-40B4-BE49-F238E27FC236}">
                <a16:creationId xmlns="" xmlns:a16="http://schemas.microsoft.com/office/drawing/2014/main" id="{846333FB-EEBC-4664-BC38-0DE9ED8491E1}"/>
              </a:ext>
            </a:extLst>
          </p:cNvPr>
          <p:cNvSpPr>
            <a:spLocks noGrp="1"/>
          </p:cNvSpPr>
          <p:nvPr>
            <p:ph type="ftr" sz="quarter" idx="11"/>
          </p:nvPr>
        </p:nvSpPr>
        <p:spPr>
          <a:xfrm>
            <a:off x="4038600" y="6356350"/>
            <a:ext cx="4114800" cy="365125"/>
          </a:xfrm>
        </p:spPr>
        <p:txBody>
          <a:bodyPr/>
          <a:lstStyle/>
          <a:p>
            <a:r>
              <a:rPr lang="en-US"/>
              <a:t>Dept. of Computer Science</a:t>
            </a:r>
            <a:endParaRPr lang="en-IN" dirty="0"/>
          </a:p>
        </p:txBody>
      </p:sp>
    </p:spTree>
    <p:extLst>
      <p:ext uri="{BB962C8B-B14F-4D97-AF65-F5344CB8AC3E}">
        <p14:creationId xmlns:p14="http://schemas.microsoft.com/office/powerpoint/2010/main" val="11731799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FF1EB4-8838-4E8A-BB93-5755759DCA35}"/>
              </a:ext>
            </a:extLst>
          </p:cNvPr>
          <p:cNvSpPr>
            <a:spLocks noGrp="1"/>
          </p:cNvSpPr>
          <p:nvPr>
            <p:ph type="title"/>
          </p:nvPr>
        </p:nvSpPr>
        <p:spPr/>
        <p:txBody>
          <a:bodyPr/>
          <a:lstStyle/>
          <a:p>
            <a:r>
              <a:rPr lang="en-IN" b="1" dirty="0"/>
              <a:t>1.6.2 M2M Architecture</a:t>
            </a:r>
            <a:endParaRPr lang="en-AE" b="1" dirty="0"/>
          </a:p>
        </p:txBody>
      </p:sp>
      <p:sp>
        <p:nvSpPr>
          <p:cNvPr id="3" name="Content Placeholder 2">
            <a:extLst>
              <a:ext uri="{FF2B5EF4-FFF2-40B4-BE49-F238E27FC236}">
                <a16:creationId xmlns="" xmlns:a16="http://schemas.microsoft.com/office/drawing/2014/main" id="{7B5D70AD-F200-4475-A55C-D3D4D1F98570}"/>
              </a:ext>
            </a:extLst>
          </p:cNvPr>
          <p:cNvSpPr>
            <a:spLocks noGrp="1"/>
          </p:cNvSpPr>
          <p:nvPr>
            <p:ph idx="1"/>
          </p:nvPr>
        </p:nvSpPr>
        <p:spPr/>
        <p:txBody>
          <a:bodyPr>
            <a:normAutofit/>
          </a:bodyPr>
          <a:lstStyle/>
          <a:p>
            <a:pPr marL="0" indent="0">
              <a:buNone/>
            </a:pPr>
            <a:r>
              <a:rPr lang="en-US" dirty="0"/>
              <a:t>M2M architecture consists of three domains (Figure 1.9):</a:t>
            </a:r>
          </a:p>
          <a:p>
            <a:pPr marL="514350" indent="-514350">
              <a:buFont typeface="+mj-lt"/>
              <a:buAutoNum type="arabicPeriod"/>
            </a:pPr>
            <a:r>
              <a:rPr lang="en-IN" dirty="0"/>
              <a:t>M2M device domain - consists of three entities: physical devices, </a:t>
            </a:r>
            <a:r>
              <a:rPr lang="en-US" dirty="0"/>
              <a:t>communication interface and gateway. Communication interface is a port or a subsystem, which receives the input from one end and sends the data received to </a:t>
            </a:r>
            <a:r>
              <a:rPr lang="en-US" dirty="0" smtClean="0"/>
              <a:t>another.</a:t>
            </a:r>
          </a:p>
          <a:p>
            <a:pPr marL="514350" indent="-514350">
              <a:buFont typeface="+mj-lt"/>
              <a:buAutoNum type="arabicPeriod"/>
            </a:pPr>
            <a:r>
              <a:rPr lang="en-IN" dirty="0" smtClean="0"/>
              <a:t>M2M </a:t>
            </a:r>
            <a:r>
              <a:rPr lang="en-IN" dirty="0"/>
              <a:t>network domain - </a:t>
            </a:r>
            <a:r>
              <a:rPr lang="en-US" dirty="0"/>
              <a:t>consists of M2M server, device identity management, data analytics </a:t>
            </a:r>
            <a:r>
              <a:rPr lang="en-US" dirty="0" smtClean="0"/>
              <a:t>and </a:t>
            </a:r>
            <a:r>
              <a:rPr lang="en-US" dirty="0"/>
              <a:t>device management similar to IoT architecture (connect + collect +</a:t>
            </a:r>
            <a:r>
              <a:rPr lang="en-IN" dirty="0"/>
              <a:t>assemble + analyse) </a:t>
            </a:r>
            <a:r>
              <a:rPr lang="en-IN" dirty="0" smtClean="0"/>
              <a:t>level.</a:t>
            </a:r>
          </a:p>
          <a:p>
            <a:pPr marL="514350" indent="-514350">
              <a:buFont typeface="+mj-lt"/>
              <a:buAutoNum type="arabicPeriod"/>
            </a:pPr>
            <a:r>
              <a:rPr lang="en-IN" dirty="0" smtClean="0"/>
              <a:t>M2M </a:t>
            </a:r>
            <a:r>
              <a:rPr lang="en-IN" dirty="0"/>
              <a:t>application domain</a:t>
            </a:r>
            <a:r>
              <a:rPr lang="en-US" dirty="0"/>
              <a:t> - consists of application for services, monitoring, analysis and </a:t>
            </a:r>
            <a:r>
              <a:rPr lang="en-IN" dirty="0"/>
              <a:t>controlling of devices networks.</a:t>
            </a:r>
            <a:endParaRPr lang="en-AE" dirty="0"/>
          </a:p>
        </p:txBody>
      </p:sp>
      <p:sp>
        <p:nvSpPr>
          <p:cNvPr id="4" name="Footer Placeholder 3">
            <a:extLst>
              <a:ext uri="{FF2B5EF4-FFF2-40B4-BE49-F238E27FC236}">
                <a16:creationId xmlns="" xmlns:a16="http://schemas.microsoft.com/office/drawing/2014/main" id="{52D13D6B-8A3A-40BE-8133-98923B246070}"/>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C5923EBA-52C2-4FC5-9E68-E5DC21B950F5}"/>
              </a:ext>
            </a:extLst>
          </p:cNvPr>
          <p:cNvSpPr>
            <a:spLocks noGrp="1"/>
          </p:cNvSpPr>
          <p:nvPr>
            <p:ph type="sldNum" sz="quarter" idx="12"/>
          </p:nvPr>
        </p:nvSpPr>
        <p:spPr/>
        <p:txBody>
          <a:bodyPr/>
          <a:lstStyle/>
          <a:p>
            <a:fld id="{C413443F-AA25-4B4F-AEAF-68BBC3B2A844}" type="slidenum">
              <a:rPr lang="en-IN" smtClean="0"/>
              <a:t>70</a:t>
            </a:fld>
            <a:endParaRPr lang="en-IN"/>
          </a:p>
        </p:txBody>
      </p:sp>
      <p:pic>
        <p:nvPicPr>
          <p:cNvPr id="6" name="Picture 5">
            <a:extLst>
              <a:ext uri="{FF2B5EF4-FFF2-40B4-BE49-F238E27FC236}">
                <a16:creationId xmlns="" xmlns:a16="http://schemas.microsoft.com/office/drawing/2014/main" id="{563D81B6-4A29-998D-87F0-5019342FD8BE}"/>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15341692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E6168769-245A-4FED-84B2-B6ED686A0893}"/>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5D1EBD30-FD43-46DE-BCC7-F4BA6FEC196C}"/>
              </a:ext>
            </a:extLst>
          </p:cNvPr>
          <p:cNvSpPr>
            <a:spLocks noGrp="1"/>
          </p:cNvSpPr>
          <p:nvPr>
            <p:ph type="sldNum" sz="quarter" idx="12"/>
          </p:nvPr>
        </p:nvSpPr>
        <p:spPr/>
        <p:txBody>
          <a:bodyPr/>
          <a:lstStyle/>
          <a:p>
            <a:fld id="{C413443F-AA25-4B4F-AEAF-68BBC3B2A844}" type="slidenum">
              <a:rPr lang="en-IN" smtClean="0"/>
              <a:t>71</a:t>
            </a:fld>
            <a:endParaRPr lang="en-IN"/>
          </a:p>
        </p:txBody>
      </p:sp>
      <p:pic>
        <p:nvPicPr>
          <p:cNvPr id="6" name="Picture 5">
            <a:extLst>
              <a:ext uri="{FF2B5EF4-FFF2-40B4-BE49-F238E27FC236}">
                <a16:creationId xmlns="" xmlns:a16="http://schemas.microsoft.com/office/drawing/2014/main" id="{726DE3BA-C47E-494B-985E-59703907642D}"/>
              </a:ext>
            </a:extLst>
          </p:cNvPr>
          <p:cNvPicPr>
            <a:picLocks noChangeAspect="1"/>
          </p:cNvPicPr>
          <p:nvPr/>
        </p:nvPicPr>
        <p:blipFill>
          <a:blip r:embed="rId2"/>
          <a:stretch>
            <a:fillRect/>
          </a:stretch>
        </p:blipFill>
        <p:spPr>
          <a:xfrm>
            <a:off x="1243013" y="120145"/>
            <a:ext cx="9681950" cy="6601330"/>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 xmlns:a16="http://schemas.microsoft.com/office/drawing/2014/main" id="{5195924B-C053-C037-ED47-C89A9BFFA609}"/>
              </a:ext>
            </a:extLst>
          </p:cNvPr>
          <p:cNvPicPr>
            <a:picLocks noChangeAspect="1"/>
          </p:cNvPicPr>
          <p:nvPr/>
        </p:nvPicPr>
        <p:blipFill>
          <a:blip r:embed="rId3"/>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11791770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FC44AFEF-EED7-4FF1-A1EF-200852EDF5A1}"/>
              </a:ext>
            </a:extLst>
          </p:cNvPr>
          <p:cNvSpPr>
            <a:spLocks noGrp="1"/>
          </p:cNvSpPr>
          <p:nvPr>
            <p:ph type="title"/>
          </p:nvPr>
        </p:nvSpPr>
        <p:spPr/>
        <p:txBody>
          <a:bodyPr/>
          <a:lstStyle/>
          <a:p>
            <a:r>
              <a:rPr lang="en-US" b="1" dirty="0"/>
              <a:t>Summary</a:t>
            </a:r>
            <a:endParaRPr lang="en-AE" b="1" dirty="0"/>
          </a:p>
        </p:txBody>
      </p:sp>
      <p:graphicFrame>
        <p:nvGraphicFramePr>
          <p:cNvPr id="6" name="Content Placeholder 5">
            <a:extLst>
              <a:ext uri="{FF2B5EF4-FFF2-40B4-BE49-F238E27FC236}">
                <a16:creationId xmlns="" xmlns:a16="http://schemas.microsoft.com/office/drawing/2014/main" id="{FA0CA910-AF97-41EE-949E-B691B2016DC4}"/>
              </a:ext>
            </a:extLst>
          </p:cNvPr>
          <p:cNvGraphicFramePr>
            <a:graphicFrameLocks noGrp="1"/>
          </p:cNvGraphicFramePr>
          <p:nvPr>
            <p:ph idx="1"/>
            <p:extLst>
              <p:ext uri="{D42A27DB-BD31-4B8C-83A1-F6EECF244321}">
                <p14:modId xmlns:p14="http://schemas.microsoft.com/office/powerpoint/2010/main" val="3895643323"/>
              </p:ext>
            </p:extLst>
          </p:nvPr>
        </p:nvGraphicFramePr>
        <p:xfrm>
          <a:off x="400049" y="1328738"/>
          <a:ext cx="11115675" cy="5027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 xmlns:a16="http://schemas.microsoft.com/office/drawing/2014/main" id="{7FB1525A-014D-405B-AFDB-924FDEB54B3B}"/>
              </a:ext>
            </a:extLst>
          </p:cNvPr>
          <p:cNvSpPr>
            <a:spLocks noGrp="1"/>
          </p:cNvSpPr>
          <p:nvPr>
            <p:ph type="ftr" sz="quarter" idx="11"/>
          </p:nvPr>
        </p:nvSpPr>
        <p:spPr/>
        <p:txBody>
          <a:bodyPr/>
          <a:lstStyle/>
          <a:p>
            <a:r>
              <a:rPr lang="en-US"/>
              <a:t>Dept. of Computer Science</a:t>
            </a:r>
            <a:endParaRPr lang="en-IN" dirty="0"/>
          </a:p>
        </p:txBody>
      </p:sp>
      <p:sp>
        <p:nvSpPr>
          <p:cNvPr id="3" name="Slide Number Placeholder 2">
            <a:extLst>
              <a:ext uri="{FF2B5EF4-FFF2-40B4-BE49-F238E27FC236}">
                <a16:creationId xmlns="" xmlns:a16="http://schemas.microsoft.com/office/drawing/2014/main" id="{92C1967E-382E-4A46-BF97-C6D3BEE7C345}"/>
              </a:ext>
            </a:extLst>
          </p:cNvPr>
          <p:cNvSpPr>
            <a:spLocks noGrp="1"/>
          </p:cNvSpPr>
          <p:nvPr>
            <p:ph type="sldNum" sz="quarter" idx="12"/>
          </p:nvPr>
        </p:nvSpPr>
        <p:spPr/>
        <p:txBody>
          <a:bodyPr/>
          <a:lstStyle/>
          <a:p>
            <a:fld id="{C413443F-AA25-4B4F-AEAF-68BBC3B2A844}" type="slidenum">
              <a:rPr lang="en-IN" smtClean="0"/>
              <a:t>72</a:t>
            </a:fld>
            <a:endParaRPr lang="en-IN"/>
          </a:p>
        </p:txBody>
      </p:sp>
      <p:pic>
        <p:nvPicPr>
          <p:cNvPr id="5" name="Picture 4">
            <a:extLst>
              <a:ext uri="{FF2B5EF4-FFF2-40B4-BE49-F238E27FC236}">
                <a16:creationId xmlns="" xmlns:a16="http://schemas.microsoft.com/office/drawing/2014/main" id="{188E7D39-D7E8-7FCE-3D8B-D5AACA3D83DE}"/>
              </a:ext>
            </a:extLst>
          </p:cNvPr>
          <p:cNvPicPr>
            <a:picLocks noChangeAspect="1"/>
          </p:cNvPicPr>
          <p:nvPr/>
        </p:nvPicPr>
        <p:blipFill>
          <a:blip r:embed="rId7"/>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3505431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19D3B1-6C1B-4438-9961-DDC8753DEAF1}"/>
              </a:ext>
            </a:extLst>
          </p:cNvPr>
          <p:cNvSpPr>
            <a:spLocks noGrp="1"/>
          </p:cNvSpPr>
          <p:nvPr>
            <p:ph type="title"/>
          </p:nvPr>
        </p:nvSpPr>
        <p:spPr/>
        <p:txBody>
          <a:bodyPr/>
          <a:lstStyle/>
          <a:p>
            <a:r>
              <a:rPr lang="en-IN" b="1" dirty="0"/>
              <a:t>1.7 EXAMPLES OF IoT</a:t>
            </a:r>
            <a:endParaRPr lang="en-AE" b="1" dirty="0"/>
          </a:p>
        </p:txBody>
      </p:sp>
      <p:sp>
        <p:nvSpPr>
          <p:cNvPr id="3" name="Content Placeholder 2">
            <a:extLst>
              <a:ext uri="{FF2B5EF4-FFF2-40B4-BE49-F238E27FC236}">
                <a16:creationId xmlns="" xmlns:a16="http://schemas.microsoft.com/office/drawing/2014/main" id="{B638CC60-9FE0-4F76-9F5C-E79C86F3CE06}"/>
              </a:ext>
            </a:extLst>
          </p:cNvPr>
          <p:cNvSpPr>
            <a:spLocks noGrp="1"/>
          </p:cNvSpPr>
          <p:nvPr>
            <p:ph idx="1"/>
          </p:nvPr>
        </p:nvSpPr>
        <p:spPr/>
        <p:txBody>
          <a:bodyPr/>
          <a:lstStyle/>
          <a:p>
            <a:r>
              <a:rPr lang="en-IN" dirty="0"/>
              <a:t>1.7.1 Wearable Smart Watch</a:t>
            </a:r>
          </a:p>
          <a:p>
            <a:r>
              <a:rPr lang="en-IN" dirty="0"/>
              <a:t>1.7.2 Smart Home</a:t>
            </a:r>
          </a:p>
          <a:p>
            <a:r>
              <a:rPr lang="en-IN" dirty="0"/>
              <a:t>1.7.3 Smart Cities</a:t>
            </a:r>
          </a:p>
          <a:p>
            <a:pPr marL="0" indent="0">
              <a:buNone/>
            </a:pPr>
            <a:endParaRPr lang="en-IN" dirty="0"/>
          </a:p>
          <a:p>
            <a:pPr marL="0" indent="0">
              <a:buNone/>
            </a:pPr>
            <a:r>
              <a:rPr lang="en-IN" dirty="0"/>
              <a:t>[Reference: </a:t>
            </a:r>
            <a:r>
              <a:rPr lang="en-AE" dirty="0"/>
              <a:t>Raj Kamal “INTERNET OF THINGS”, McGraw-Hill, 1ST Edition, 2016]</a:t>
            </a:r>
          </a:p>
        </p:txBody>
      </p:sp>
      <p:sp>
        <p:nvSpPr>
          <p:cNvPr id="4" name="Footer Placeholder 3">
            <a:extLst>
              <a:ext uri="{FF2B5EF4-FFF2-40B4-BE49-F238E27FC236}">
                <a16:creationId xmlns="" xmlns:a16="http://schemas.microsoft.com/office/drawing/2014/main" id="{E6D1BD9E-F20A-49E8-AC8C-310282CF6B6F}"/>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121A12C1-A7A2-41C2-815E-6B6DBC272F5C}"/>
              </a:ext>
            </a:extLst>
          </p:cNvPr>
          <p:cNvSpPr>
            <a:spLocks noGrp="1"/>
          </p:cNvSpPr>
          <p:nvPr>
            <p:ph type="sldNum" sz="quarter" idx="12"/>
          </p:nvPr>
        </p:nvSpPr>
        <p:spPr/>
        <p:txBody>
          <a:bodyPr/>
          <a:lstStyle/>
          <a:p>
            <a:fld id="{C413443F-AA25-4B4F-AEAF-68BBC3B2A844}" type="slidenum">
              <a:rPr lang="en-IN" smtClean="0"/>
              <a:t>73</a:t>
            </a:fld>
            <a:endParaRPr lang="en-IN"/>
          </a:p>
        </p:txBody>
      </p:sp>
    </p:spTree>
    <p:extLst>
      <p:ext uri="{BB962C8B-B14F-4D97-AF65-F5344CB8AC3E}">
        <p14:creationId xmlns:p14="http://schemas.microsoft.com/office/powerpoint/2010/main" val="31574661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v2/resize:fit:700/1*VO6xOgEsxZshjwamsph78w.png">
            <a:extLst>
              <a:ext uri="{FF2B5EF4-FFF2-40B4-BE49-F238E27FC236}">
                <a16:creationId xmlns="" xmlns:a16="http://schemas.microsoft.com/office/drawing/2014/main" id="{BC2EB5D4-7EA2-4A32-862A-F7C311A46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06132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 xmlns:a16="http://schemas.microsoft.com/office/drawing/2014/main" id="{A5D3284A-0AB9-4F44-978F-E7213CFA01C0}"/>
              </a:ext>
            </a:extLst>
          </p:cNvPr>
          <p:cNvSpPr>
            <a:spLocks noGrp="1"/>
          </p:cNvSpPr>
          <p:nvPr>
            <p:ph type="ftr" sz="quarter" idx="11"/>
          </p:nvPr>
        </p:nvSpPr>
        <p:spPr/>
        <p:txBody>
          <a:bodyPr/>
          <a:lstStyle/>
          <a:p>
            <a:r>
              <a:rPr lang="en-US"/>
              <a:t>Dept. of Computer Science</a:t>
            </a:r>
            <a:endParaRPr lang="en-IN" dirty="0"/>
          </a:p>
        </p:txBody>
      </p:sp>
      <p:sp>
        <p:nvSpPr>
          <p:cNvPr id="4" name="Slide Number Placeholder 3">
            <a:extLst>
              <a:ext uri="{FF2B5EF4-FFF2-40B4-BE49-F238E27FC236}">
                <a16:creationId xmlns="" xmlns:a16="http://schemas.microsoft.com/office/drawing/2014/main" id="{F18D705A-7D55-47E9-95BB-B77363F7440A}"/>
              </a:ext>
            </a:extLst>
          </p:cNvPr>
          <p:cNvSpPr>
            <a:spLocks noGrp="1"/>
          </p:cNvSpPr>
          <p:nvPr>
            <p:ph type="sldNum" sz="quarter" idx="12"/>
          </p:nvPr>
        </p:nvSpPr>
        <p:spPr/>
        <p:txBody>
          <a:bodyPr/>
          <a:lstStyle/>
          <a:p>
            <a:fld id="{C413443F-AA25-4B4F-AEAF-68BBC3B2A844}" type="slidenum">
              <a:rPr lang="en-IN" smtClean="0"/>
              <a:t>74</a:t>
            </a:fld>
            <a:endParaRPr lang="en-IN"/>
          </a:p>
        </p:txBody>
      </p:sp>
      <p:sp>
        <p:nvSpPr>
          <p:cNvPr id="6" name="Rectangle: Rounded Corners 5">
            <a:extLst>
              <a:ext uri="{FF2B5EF4-FFF2-40B4-BE49-F238E27FC236}">
                <a16:creationId xmlns="" xmlns:a16="http://schemas.microsoft.com/office/drawing/2014/main" id="{050A43CB-FA2C-47F4-832E-72B6A795B1E6}"/>
              </a:ext>
            </a:extLst>
          </p:cNvPr>
          <p:cNvSpPr/>
          <p:nvPr/>
        </p:nvSpPr>
        <p:spPr>
          <a:xfrm>
            <a:off x="557213" y="2228850"/>
            <a:ext cx="5357812" cy="247173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2" name="Title 1">
            <a:extLst>
              <a:ext uri="{FF2B5EF4-FFF2-40B4-BE49-F238E27FC236}">
                <a16:creationId xmlns="" xmlns:a16="http://schemas.microsoft.com/office/drawing/2014/main" id="{B0AD8F1F-FFBD-42F7-AE75-2C540F8552F2}"/>
              </a:ext>
            </a:extLst>
          </p:cNvPr>
          <p:cNvSpPr>
            <a:spLocks noGrp="1"/>
          </p:cNvSpPr>
          <p:nvPr>
            <p:ph type="title"/>
          </p:nvPr>
        </p:nvSpPr>
        <p:spPr>
          <a:xfrm>
            <a:off x="709614" y="2383234"/>
            <a:ext cx="4991100" cy="2091532"/>
          </a:xfrm>
        </p:spPr>
        <p:txBody>
          <a:bodyPr>
            <a:normAutofit/>
          </a:bodyPr>
          <a:lstStyle/>
          <a:p>
            <a:pPr algn="ctr"/>
            <a:r>
              <a:rPr lang="en-IN" b="1" dirty="0"/>
              <a:t>Design Principles for Connected Devices</a:t>
            </a:r>
            <a:br>
              <a:rPr lang="en-IN" b="1" dirty="0"/>
            </a:br>
            <a:r>
              <a:rPr lang="en-US" sz="2700" b="1" dirty="0"/>
              <a:t>Unit 1</a:t>
            </a:r>
            <a:br>
              <a:rPr lang="en-US" sz="2700" b="1" dirty="0"/>
            </a:br>
            <a:r>
              <a:rPr lang="en-US" sz="2700" b="1" dirty="0"/>
              <a:t>Chapter 2</a:t>
            </a:r>
            <a:endParaRPr lang="en-AE" b="1" dirty="0"/>
          </a:p>
        </p:txBody>
      </p:sp>
    </p:spTree>
    <p:extLst>
      <p:ext uri="{BB962C8B-B14F-4D97-AF65-F5344CB8AC3E}">
        <p14:creationId xmlns:p14="http://schemas.microsoft.com/office/powerpoint/2010/main" val="17947798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A4C5FC98-628B-472F-9FE2-ED5E0860F2DB}"/>
              </a:ext>
            </a:extLst>
          </p:cNvPr>
          <p:cNvSpPr>
            <a:spLocks noGrp="1"/>
          </p:cNvSpPr>
          <p:nvPr>
            <p:ph type="title"/>
          </p:nvPr>
        </p:nvSpPr>
        <p:spPr/>
        <p:txBody>
          <a:bodyPr/>
          <a:lstStyle/>
          <a:p>
            <a:r>
              <a:rPr lang="en-US" b="1" dirty="0"/>
              <a:t>Introduction</a:t>
            </a:r>
            <a:endParaRPr lang="en-AE" b="1" dirty="0"/>
          </a:p>
        </p:txBody>
      </p:sp>
      <p:sp>
        <p:nvSpPr>
          <p:cNvPr id="6" name="Content Placeholder 5">
            <a:extLst>
              <a:ext uri="{FF2B5EF4-FFF2-40B4-BE49-F238E27FC236}">
                <a16:creationId xmlns="" xmlns:a16="http://schemas.microsoft.com/office/drawing/2014/main" id="{4F5D514A-BC4E-4BA3-821B-E6134970D8D1}"/>
              </a:ext>
            </a:extLst>
          </p:cNvPr>
          <p:cNvSpPr>
            <a:spLocks noGrp="1"/>
          </p:cNvSpPr>
          <p:nvPr>
            <p:ph idx="1"/>
          </p:nvPr>
        </p:nvSpPr>
        <p:spPr>
          <a:xfrm>
            <a:off x="838200" y="1825625"/>
            <a:ext cx="10648950" cy="4351338"/>
          </a:xfrm>
        </p:spPr>
        <p:txBody>
          <a:bodyPr>
            <a:normAutofit fontScale="92500"/>
          </a:bodyPr>
          <a:lstStyle/>
          <a:p>
            <a:r>
              <a:rPr lang="en-US" dirty="0"/>
              <a:t>When a letter is written then it is written according to a </a:t>
            </a:r>
            <a:r>
              <a:rPr lang="en-US" dirty="0" smtClean="0"/>
              <a:t>protocol (</a:t>
            </a:r>
            <a:r>
              <a:rPr lang="en-US" dirty="0"/>
              <a:t>etiquette). </a:t>
            </a:r>
          </a:p>
          <a:p>
            <a:r>
              <a:rPr lang="en-US" dirty="0"/>
              <a:t>To send a letter, it is first put in an envelope, and then the envelope is marked with the receiver’s address at the </a:t>
            </a:r>
            <a:r>
              <a:rPr lang="en-US" dirty="0" err="1"/>
              <a:t>centre</a:t>
            </a:r>
            <a:r>
              <a:rPr lang="en-US" dirty="0"/>
              <a:t>, sender’s address at left hand bottom area, stamp(s) is/are affixed at right hand top corner and the type of post is mentioned on top line in the </a:t>
            </a:r>
            <a:r>
              <a:rPr lang="en-US" dirty="0" err="1"/>
              <a:t>centre</a:t>
            </a:r>
            <a:r>
              <a:rPr lang="en-US" dirty="0"/>
              <a:t>. </a:t>
            </a:r>
          </a:p>
          <a:p>
            <a:r>
              <a:rPr lang="en-US" dirty="0"/>
              <a:t>All letters are then gathered (stacked) and the stack is sent to the target city. </a:t>
            </a:r>
          </a:p>
          <a:p>
            <a:r>
              <a:rPr lang="en-US" dirty="0"/>
              <a:t>Each action takes place according to a specified protocol at each stage (layer). </a:t>
            </a:r>
          </a:p>
          <a:p>
            <a:r>
              <a:rPr lang="en-US" dirty="0"/>
              <a:t>Similarly, when data is transferred from a sensor, then functional units create a stack for data communication to </a:t>
            </a:r>
            <a:r>
              <a:rPr lang="en-IN" dirty="0"/>
              <a:t>an application or service.</a:t>
            </a:r>
            <a:endParaRPr lang="en-AE" dirty="0"/>
          </a:p>
        </p:txBody>
      </p:sp>
      <p:sp>
        <p:nvSpPr>
          <p:cNvPr id="3" name="Footer Placeholder 2">
            <a:extLst>
              <a:ext uri="{FF2B5EF4-FFF2-40B4-BE49-F238E27FC236}">
                <a16:creationId xmlns="" xmlns:a16="http://schemas.microsoft.com/office/drawing/2014/main" id="{FEA0069F-DA13-4B97-A0AE-EF30E0ED2605}"/>
              </a:ext>
            </a:extLst>
          </p:cNvPr>
          <p:cNvSpPr>
            <a:spLocks noGrp="1"/>
          </p:cNvSpPr>
          <p:nvPr>
            <p:ph type="ftr" sz="quarter" idx="11"/>
          </p:nvPr>
        </p:nvSpPr>
        <p:spPr/>
        <p:txBody>
          <a:bodyPr/>
          <a:lstStyle/>
          <a:p>
            <a:r>
              <a:rPr lang="en-US"/>
              <a:t>Dept. of Computer Science</a:t>
            </a:r>
            <a:endParaRPr lang="en-IN" dirty="0"/>
          </a:p>
        </p:txBody>
      </p:sp>
      <p:sp>
        <p:nvSpPr>
          <p:cNvPr id="4" name="Slide Number Placeholder 3">
            <a:extLst>
              <a:ext uri="{FF2B5EF4-FFF2-40B4-BE49-F238E27FC236}">
                <a16:creationId xmlns="" xmlns:a16="http://schemas.microsoft.com/office/drawing/2014/main" id="{BCAB2F7B-15CA-400E-8481-E2E441F66CD1}"/>
              </a:ext>
            </a:extLst>
          </p:cNvPr>
          <p:cNvSpPr>
            <a:spLocks noGrp="1"/>
          </p:cNvSpPr>
          <p:nvPr>
            <p:ph type="sldNum" sz="quarter" idx="12"/>
          </p:nvPr>
        </p:nvSpPr>
        <p:spPr/>
        <p:txBody>
          <a:bodyPr/>
          <a:lstStyle/>
          <a:p>
            <a:fld id="{C413443F-AA25-4B4F-AEAF-68BBC3B2A844}" type="slidenum">
              <a:rPr lang="en-IN" smtClean="0"/>
              <a:t>75</a:t>
            </a:fld>
            <a:endParaRPr lang="en-IN"/>
          </a:p>
        </p:txBody>
      </p:sp>
      <p:pic>
        <p:nvPicPr>
          <p:cNvPr id="2" name="Picture 1">
            <a:extLst>
              <a:ext uri="{FF2B5EF4-FFF2-40B4-BE49-F238E27FC236}">
                <a16:creationId xmlns="" xmlns:a16="http://schemas.microsoft.com/office/drawing/2014/main" id="{BABD2EBB-3918-4A0F-F1DD-F8EC33C980CD}"/>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14763259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C7D595-0CE4-4C1F-80A8-E9AF3191B1BC}"/>
              </a:ext>
            </a:extLst>
          </p:cNvPr>
          <p:cNvSpPr>
            <a:spLocks noGrp="1"/>
          </p:cNvSpPr>
          <p:nvPr>
            <p:ph type="title"/>
          </p:nvPr>
        </p:nvSpPr>
        <p:spPr/>
        <p:txBody>
          <a:bodyPr/>
          <a:lstStyle/>
          <a:p>
            <a:r>
              <a:rPr lang="en-US" b="1" dirty="0"/>
              <a:t>What is Data?</a:t>
            </a:r>
            <a:endParaRPr lang="en-AE" b="1" dirty="0"/>
          </a:p>
        </p:txBody>
      </p:sp>
      <p:sp>
        <p:nvSpPr>
          <p:cNvPr id="3" name="Content Placeholder 2">
            <a:extLst>
              <a:ext uri="{FF2B5EF4-FFF2-40B4-BE49-F238E27FC236}">
                <a16:creationId xmlns="" xmlns:a16="http://schemas.microsoft.com/office/drawing/2014/main" id="{C39E1C0B-B08A-4845-9A32-EFF4D8FFFC18}"/>
              </a:ext>
            </a:extLst>
          </p:cNvPr>
          <p:cNvSpPr>
            <a:spLocks noGrp="1"/>
          </p:cNvSpPr>
          <p:nvPr>
            <p:ph idx="1"/>
          </p:nvPr>
        </p:nvSpPr>
        <p:spPr/>
        <p:txBody>
          <a:bodyPr>
            <a:normAutofit fontScale="85000" lnSpcReduction="20000"/>
          </a:bodyPr>
          <a:lstStyle/>
          <a:p>
            <a:r>
              <a:rPr lang="en-US" sz="3200" dirty="0"/>
              <a:t>IoT or M2M device data refers to the data meant for communication to an application, service or process. </a:t>
            </a:r>
          </a:p>
          <a:p>
            <a:endParaRPr lang="en-US" sz="3200" dirty="0"/>
          </a:p>
          <a:p>
            <a:r>
              <a:rPr lang="en-US" sz="3200" dirty="0"/>
              <a:t>Data also refers to data received by a device for its monitoring or for actions at actuator in it.</a:t>
            </a:r>
          </a:p>
          <a:p>
            <a:endParaRPr lang="en-US" sz="3200" dirty="0"/>
          </a:p>
          <a:p>
            <a:r>
              <a:rPr lang="en-IN" sz="3200" b="1" dirty="0"/>
              <a:t>Data stack: </a:t>
            </a:r>
            <a:r>
              <a:rPr lang="en-US" sz="3200" dirty="0"/>
              <a:t>denotes the data received after the actions at various in-between layers (or levels or domains). </a:t>
            </a:r>
          </a:p>
          <a:p>
            <a:endParaRPr lang="en-US" sz="3200" dirty="0"/>
          </a:p>
          <a:p>
            <a:r>
              <a:rPr lang="en-US" sz="3200" b="1" dirty="0"/>
              <a:t>Layers in Open Systems Interconnection (OSI) model </a:t>
            </a:r>
            <a:r>
              <a:rPr lang="en-US" sz="3200" dirty="0"/>
              <a:t>are Application, Presentation, Session, Transport, Network, Data-link and Physical.</a:t>
            </a:r>
            <a:endParaRPr lang="en-AE" sz="3200" dirty="0"/>
          </a:p>
        </p:txBody>
      </p:sp>
      <p:sp>
        <p:nvSpPr>
          <p:cNvPr id="4" name="Footer Placeholder 3">
            <a:extLst>
              <a:ext uri="{FF2B5EF4-FFF2-40B4-BE49-F238E27FC236}">
                <a16:creationId xmlns="" xmlns:a16="http://schemas.microsoft.com/office/drawing/2014/main" id="{4075B234-2A0B-48D9-A466-C211001C3D0F}"/>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4FE21947-3A4E-4C51-9B1C-C4403ABEB551}"/>
              </a:ext>
            </a:extLst>
          </p:cNvPr>
          <p:cNvSpPr>
            <a:spLocks noGrp="1"/>
          </p:cNvSpPr>
          <p:nvPr>
            <p:ph type="sldNum" sz="quarter" idx="12"/>
          </p:nvPr>
        </p:nvSpPr>
        <p:spPr/>
        <p:txBody>
          <a:bodyPr/>
          <a:lstStyle/>
          <a:p>
            <a:fld id="{C413443F-AA25-4B4F-AEAF-68BBC3B2A844}" type="slidenum">
              <a:rPr lang="en-IN" smtClean="0"/>
              <a:t>76</a:t>
            </a:fld>
            <a:endParaRPr lang="en-IN"/>
          </a:p>
        </p:txBody>
      </p:sp>
      <p:pic>
        <p:nvPicPr>
          <p:cNvPr id="6" name="Picture 5">
            <a:extLst>
              <a:ext uri="{FF2B5EF4-FFF2-40B4-BE49-F238E27FC236}">
                <a16:creationId xmlns="" xmlns:a16="http://schemas.microsoft.com/office/drawing/2014/main" id="{CFD15571-9425-5E3A-6904-D5112F9F5FFD}"/>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11594242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F4B8DC-8E09-435E-BCDD-17C5BFA38548}"/>
              </a:ext>
            </a:extLst>
          </p:cNvPr>
          <p:cNvSpPr>
            <a:spLocks noGrp="1"/>
          </p:cNvSpPr>
          <p:nvPr>
            <p:ph type="title"/>
          </p:nvPr>
        </p:nvSpPr>
        <p:spPr/>
        <p:txBody>
          <a:bodyPr/>
          <a:lstStyle/>
          <a:p>
            <a:r>
              <a:rPr lang="en-US" dirty="0"/>
              <a:t>Key terms to know..</a:t>
            </a:r>
            <a:endParaRPr lang="en-AE" dirty="0"/>
          </a:p>
        </p:txBody>
      </p:sp>
      <p:sp>
        <p:nvSpPr>
          <p:cNvPr id="6" name="Text Placeholder 5">
            <a:extLst>
              <a:ext uri="{FF2B5EF4-FFF2-40B4-BE49-F238E27FC236}">
                <a16:creationId xmlns="" xmlns:a16="http://schemas.microsoft.com/office/drawing/2014/main" id="{F5D063D4-E8B6-4F4C-B680-B87618DB9F45}"/>
              </a:ext>
            </a:extLst>
          </p:cNvPr>
          <p:cNvSpPr>
            <a:spLocks noGrp="1"/>
          </p:cNvSpPr>
          <p:nvPr>
            <p:ph type="body" idx="1"/>
          </p:nvPr>
        </p:nvSpPr>
        <p:spPr>
          <a:xfrm>
            <a:off x="839788" y="1681163"/>
            <a:ext cx="10512424" cy="823912"/>
          </a:xfrm>
        </p:spPr>
        <p:txBody>
          <a:bodyPr>
            <a:normAutofit/>
          </a:bodyPr>
          <a:lstStyle/>
          <a:p>
            <a:r>
              <a:rPr lang="en-US" dirty="0"/>
              <a:t>Following are the key terms which need to be understood to learn the design principles of connected devices for IoTs:</a:t>
            </a:r>
          </a:p>
        </p:txBody>
      </p:sp>
      <p:sp>
        <p:nvSpPr>
          <p:cNvPr id="3" name="Content Placeholder 2">
            <a:extLst>
              <a:ext uri="{FF2B5EF4-FFF2-40B4-BE49-F238E27FC236}">
                <a16:creationId xmlns="" xmlns:a16="http://schemas.microsoft.com/office/drawing/2014/main" id="{2261B979-327F-47EA-B857-D5C6975FFE62}"/>
              </a:ext>
            </a:extLst>
          </p:cNvPr>
          <p:cNvSpPr>
            <a:spLocks noGrp="1"/>
          </p:cNvSpPr>
          <p:nvPr>
            <p:ph sz="half" idx="2"/>
          </p:nvPr>
        </p:nvSpPr>
        <p:spPr/>
        <p:txBody>
          <a:bodyPr>
            <a:normAutofit fontScale="77500" lnSpcReduction="20000"/>
          </a:bodyPr>
          <a:lstStyle/>
          <a:p>
            <a:pPr marL="514350" indent="-514350">
              <a:buFont typeface="Arial" panose="020B0604020202020204" pitchFamily="34" charset="0"/>
              <a:buAutoNum type="arabicPeriod"/>
            </a:pPr>
            <a:r>
              <a:rPr lang="en-US" dirty="0"/>
              <a:t>Layer</a:t>
            </a:r>
          </a:p>
          <a:p>
            <a:pPr marL="514350" indent="-514350">
              <a:buAutoNum type="arabicPeriod"/>
            </a:pPr>
            <a:r>
              <a:rPr lang="en-US" dirty="0"/>
              <a:t>Physical Layer</a:t>
            </a:r>
          </a:p>
          <a:p>
            <a:pPr marL="514350" indent="-514350">
              <a:buAutoNum type="arabicPeriod"/>
            </a:pPr>
            <a:r>
              <a:rPr lang="en-US" dirty="0"/>
              <a:t>Application Layer</a:t>
            </a:r>
          </a:p>
          <a:p>
            <a:pPr marL="514350" indent="-514350">
              <a:buAutoNum type="arabicPeriod"/>
            </a:pPr>
            <a:r>
              <a:rPr lang="en-US" dirty="0"/>
              <a:t>Level </a:t>
            </a:r>
          </a:p>
          <a:p>
            <a:pPr marL="514350" indent="-514350">
              <a:buAutoNum type="arabicPeriod"/>
            </a:pPr>
            <a:r>
              <a:rPr lang="en-US" dirty="0"/>
              <a:t>Domain</a:t>
            </a:r>
          </a:p>
          <a:p>
            <a:pPr marL="514350" indent="-514350">
              <a:buAutoNum type="arabicPeriod"/>
            </a:pPr>
            <a:r>
              <a:rPr lang="en-US" dirty="0"/>
              <a:t>Gateway</a:t>
            </a:r>
          </a:p>
          <a:p>
            <a:pPr marL="514350" indent="-514350">
              <a:buAutoNum type="arabicPeriod"/>
            </a:pPr>
            <a:r>
              <a:rPr lang="en-US" dirty="0"/>
              <a:t>IP</a:t>
            </a:r>
          </a:p>
          <a:p>
            <a:pPr marL="514350" indent="-514350">
              <a:buAutoNum type="arabicPeriod"/>
            </a:pPr>
            <a:r>
              <a:rPr lang="en-US" dirty="0"/>
              <a:t>Header</a:t>
            </a:r>
          </a:p>
          <a:p>
            <a:pPr marL="514350" indent="-514350">
              <a:buAutoNum type="arabicPeriod"/>
            </a:pPr>
            <a:r>
              <a:rPr lang="en-US" dirty="0"/>
              <a:t>Packet</a:t>
            </a:r>
          </a:p>
          <a:p>
            <a:pPr marL="514350" indent="-514350">
              <a:buAutoNum type="arabicPeriod"/>
            </a:pPr>
            <a:r>
              <a:rPr lang="en-IN" dirty="0"/>
              <a:t>Protocol Data Unit (PDU)</a:t>
            </a:r>
          </a:p>
          <a:p>
            <a:pPr marL="514350" indent="-514350">
              <a:buAutoNum type="arabicPeriod"/>
            </a:pPr>
            <a:endParaRPr lang="en-US" dirty="0"/>
          </a:p>
        </p:txBody>
      </p:sp>
      <p:sp>
        <p:nvSpPr>
          <p:cNvPr id="8" name="Content Placeholder 7">
            <a:extLst>
              <a:ext uri="{FF2B5EF4-FFF2-40B4-BE49-F238E27FC236}">
                <a16:creationId xmlns="" xmlns:a16="http://schemas.microsoft.com/office/drawing/2014/main" id="{36E84023-B27E-4667-8EAC-C4D43BC7A71E}"/>
              </a:ext>
            </a:extLst>
          </p:cNvPr>
          <p:cNvSpPr>
            <a:spLocks noGrp="1"/>
          </p:cNvSpPr>
          <p:nvPr>
            <p:ph sz="quarter" idx="4"/>
          </p:nvPr>
        </p:nvSpPr>
        <p:spPr/>
        <p:txBody>
          <a:bodyPr>
            <a:normAutofit fontScale="70000" lnSpcReduction="20000"/>
          </a:bodyPr>
          <a:lstStyle/>
          <a:p>
            <a:pPr marL="514350" indent="-514350">
              <a:buFont typeface="+mj-lt"/>
              <a:buAutoNum type="arabicPeriod" startAt="11"/>
            </a:pPr>
            <a:r>
              <a:rPr lang="en-IN" dirty="0"/>
              <a:t>Maximum Transmission Unit (MTU)</a:t>
            </a:r>
          </a:p>
          <a:p>
            <a:pPr marL="514350" indent="-514350">
              <a:buAutoNum type="arabicPeriod" startAt="11"/>
            </a:pPr>
            <a:r>
              <a:rPr lang="en-IN" dirty="0"/>
              <a:t>Star network</a:t>
            </a:r>
          </a:p>
          <a:p>
            <a:pPr marL="514350" indent="-514350">
              <a:buAutoNum type="arabicPeriod" startAt="11"/>
            </a:pPr>
            <a:r>
              <a:rPr lang="en-US" dirty="0"/>
              <a:t>Mesh network End-point device or node </a:t>
            </a:r>
          </a:p>
          <a:p>
            <a:pPr marL="514350" indent="-514350">
              <a:buFont typeface="+mj-lt"/>
              <a:buAutoNum type="arabicPeriod" startAt="11"/>
            </a:pPr>
            <a:r>
              <a:rPr lang="en-US" dirty="0"/>
              <a:t>Coordinator </a:t>
            </a:r>
          </a:p>
          <a:p>
            <a:pPr marL="514350" indent="-514350">
              <a:buFont typeface="+mj-lt"/>
              <a:buAutoNum type="arabicPeriod" startAt="11"/>
            </a:pPr>
            <a:r>
              <a:rPr lang="en-US" dirty="0"/>
              <a:t>Master </a:t>
            </a:r>
          </a:p>
          <a:p>
            <a:pPr marL="514350" indent="-514350">
              <a:buFont typeface="+mj-lt"/>
              <a:buAutoNum type="arabicPeriod" startAt="11"/>
            </a:pPr>
            <a:r>
              <a:rPr lang="en-US" dirty="0"/>
              <a:t>Slave </a:t>
            </a:r>
          </a:p>
          <a:p>
            <a:pPr marL="514350" indent="-514350">
              <a:buFont typeface="+mj-lt"/>
              <a:buAutoNum type="arabicPeriod" startAt="11"/>
            </a:pPr>
            <a:r>
              <a:rPr lang="en-US" dirty="0"/>
              <a:t>Router </a:t>
            </a:r>
          </a:p>
          <a:p>
            <a:pPr marL="514350" indent="-514350">
              <a:buFont typeface="+mj-lt"/>
              <a:buAutoNum type="arabicPeriod" startAt="11"/>
            </a:pPr>
            <a:r>
              <a:rPr lang="en-US" dirty="0"/>
              <a:t>ISM band</a:t>
            </a:r>
          </a:p>
          <a:p>
            <a:pPr marL="514350" indent="-514350">
              <a:buFont typeface="+mj-lt"/>
              <a:buAutoNum type="arabicPeriod" startAt="11"/>
            </a:pPr>
            <a:r>
              <a:rPr lang="en-US" dirty="0"/>
              <a:t>Service</a:t>
            </a:r>
          </a:p>
          <a:p>
            <a:pPr marL="514350" indent="-514350">
              <a:buFont typeface="+mj-lt"/>
              <a:buAutoNum type="arabicPeriod" startAt="11"/>
            </a:pPr>
            <a:r>
              <a:rPr lang="en-US" dirty="0"/>
              <a:t>Process</a:t>
            </a:r>
            <a:endParaRPr lang="en-AE" dirty="0"/>
          </a:p>
        </p:txBody>
      </p:sp>
      <p:sp>
        <p:nvSpPr>
          <p:cNvPr id="4" name="Footer Placeholder 3">
            <a:extLst>
              <a:ext uri="{FF2B5EF4-FFF2-40B4-BE49-F238E27FC236}">
                <a16:creationId xmlns="" xmlns:a16="http://schemas.microsoft.com/office/drawing/2014/main" id="{3C0287D1-9833-4EAC-BF49-9DAD5F6E33DA}"/>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1EA12FE3-1855-47B2-9BEB-93D05E2CDB6C}"/>
              </a:ext>
            </a:extLst>
          </p:cNvPr>
          <p:cNvSpPr>
            <a:spLocks noGrp="1"/>
          </p:cNvSpPr>
          <p:nvPr>
            <p:ph type="sldNum" sz="quarter" idx="12"/>
          </p:nvPr>
        </p:nvSpPr>
        <p:spPr/>
        <p:txBody>
          <a:bodyPr/>
          <a:lstStyle/>
          <a:p>
            <a:fld id="{C413443F-AA25-4B4F-AEAF-68BBC3B2A844}" type="slidenum">
              <a:rPr lang="en-IN" smtClean="0"/>
              <a:t>77</a:t>
            </a:fld>
            <a:endParaRPr lang="en-IN"/>
          </a:p>
        </p:txBody>
      </p:sp>
      <p:pic>
        <p:nvPicPr>
          <p:cNvPr id="7" name="Picture 6">
            <a:extLst>
              <a:ext uri="{FF2B5EF4-FFF2-40B4-BE49-F238E27FC236}">
                <a16:creationId xmlns="" xmlns:a16="http://schemas.microsoft.com/office/drawing/2014/main" id="{3FDFBC5C-D8C9-7F55-8595-7B679CF195A5}"/>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6604050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83A88B6E-76D1-447D-BBC7-EC08640C4DB1}"/>
              </a:ext>
            </a:extLst>
          </p:cNvPr>
          <p:cNvSpPr>
            <a:spLocks noGrp="1"/>
          </p:cNvSpPr>
          <p:nvPr>
            <p:ph type="title"/>
          </p:nvPr>
        </p:nvSpPr>
        <p:spPr/>
        <p:txBody>
          <a:bodyPr/>
          <a:lstStyle/>
          <a:p>
            <a:r>
              <a:rPr lang="en-US" b="1" dirty="0"/>
              <a:t>2.2 IoT/M2M SYSTEMS, LAYERS AND</a:t>
            </a:r>
            <a:br>
              <a:rPr lang="en-US" b="1" dirty="0"/>
            </a:br>
            <a:r>
              <a:rPr lang="en-IN" b="1" dirty="0"/>
              <a:t>DESIGNS STANDARDISATION</a:t>
            </a:r>
            <a:endParaRPr lang="en-AE" b="1" dirty="0"/>
          </a:p>
        </p:txBody>
      </p:sp>
      <p:sp>
        <p:nvSpPr>
          <p:cNvPr id="10" name="Content Placeholder 9">
            <a:extLst>
              <a:ext uri="{FF2B5EF4-FFF2-40B4-BE49-F238E27FC236}">
                <a16:creationId xmlns="" xmlns:a16="http://schemas.microsoft.com/office/drawing/2014/main" id="{10CF8005-E048-4A48-87B5-0120CD524769}"/>
              </a:ext>
            </a:extLst>
          </p:cNvPr>
          <p:cNvSpPr>
            <a:spLocks noGrp="1"/>
          </p:cNvSpPr>
          <p:nvPr>
            <p:ph idx="1"/>
          </p:nvPr>
        </p:nvSpPr>
        <p:spPr/>
        <p:txBody>
          <a:bodyPr/>
          <a:lstStyle/>
          <a:p>
            <a:pPr marL="0" indent="0">
              <a:buNone/>
            </a:pPr>
            <a:endParaRPr lang="en-US" dirty="0"/>
          </a:p>
          <a:p>
            <a:pPr marL="0" indent="0">
              <a:buNone/>
            </a:pPr>
            <a:r>
              <a:rPr lang="en-US" dirty="0"/>
              <a:t>A number of international </a:t>
            </a:r>
            <a:r>
              <a:rPr lang="en-US" dirty="0" smtClean="0"/>
              <a:t>organizations </a:t>
            </a:r>
            <a:r>
              <a:rPr lang="en-US" dirty="0"/>
              <a:t>have taken action for IoT design </a:t>
            </a:r>
            <a:r>
              <a:rPr lang="en-US" dirty="0" smtClean="0"/>
              <a:t>standardization. </a:t>
            </a:r>
            <a:r>
              <a:rPr lang="en-US" dirty="0"/>
              <a:t>Following are the examples:</a:t>
            </a:r>
          </a:p>
          <a:p>
            <a:pPr marL="514350" indent="-514350">
              <a:buAutoNum type="arabicPeriod"/>
            </a:pPr>
            <a:r>
              <a:rPr lang="en-US" dirty="0"/>
              <a:t>Internet Engineering Task Force (IETF)</a:t>
            </a:r>
          </a:p>
          <a:p>
            <a:pPr marL="514350" indent="-514350">
              <a:buAutoNum type="arabicPeriod"/>
            </a:pPr>
            <a:r>
              <a:rPr lang="en-IN" dirty="0"/>
              <a:t>International Telecommunication Union for Telecommunication (ITU-T)</a:t>
            </a:r>
          </a:p>
          <a:p>
            <a:pPr marL="514350" indent="-514350">
              <a:buAutoNum type="arabicPeriod"/>
            </a:pPr>
            <a:r>
              <a:rPr lang="en-IN" dirty="0"/>
              <a:t>European Telecommunication Standards Institute (ETSI)</a:t>
            </a:r>
          </a:p>
          <a:p>
            <a:pPr marL="514350" indent="-514350">
              <a:buAutoNum type="arabicPeriod"/>
            </a:pPr>
            <a:r>
              <a:rPr lang="en-IN" dirty="0"/>
              <a:t>Open Geospatial Consortium (OGC)</a:t>
            </a:r>
            <a:endParaRPr lang="en-AE" dirty="0"/>
          </a:p>
        </p:txBody>
      </p:sp>
      <p:sp>
        <p:nvSpPr>
          <p:cNvPr id="7" name="Footer Placeholder 6">
            <a:extLst>
              <a:ext uri="{FF2B5EF4-FFF2-40B4-BE49-F238E27FC236}">
                <a16:creationId xmlns="" xmlns:a16="http://schemas.microsoft.com/office/drawing/2014/main" id="{2F392D41-DF6F-40FB-911C-1092786781AF}"/>
              </a:ext>
            </a:extLst>
          </p:cNvPr>
          <p:cNvSpPr>
            <a:spLocks noGrp="1"/>
          </p:cNvSpPr>
          <p:nvPr>
            <p:ph type="ftr" sz="quarter" idx="11"/>
          </p:nvPr>
        </p:nvSpPr>
        <p:spPr/>
        <p:txBody>
          <a:bodyPr/>
          <a:lstStyle/>
          <a:p>
            <a:r>
              <a:rPr lang="en-US"/>
              <a:t>Dept. of Computer Science</a:t>
            </a:r>
            <a:endParaRPr lang="en-IN" dirty="0"/>
          </a:p>
        </p:txBody>
      </p:sp>
      <p:sp>
        <p:nvSpPr>
          <p:cNvPr id="8" name="Slide Number Placeholder 7">
            <a:extLst>
              <a:ext uri="{FF2B5EF4-FFF2-40B4-BE49-F238E27FC236}">
                <a16:creationId xmlns="" xmlns:a16="http://schemas.microsoft.com/office/drawing/2014/main" id="{BA9D3576-D19C-4323-A4A8-533EFCA46184}"/>
              </a:ext>
            </a:extLst>
          </p:cNvPr>
          <p:cNvSpPr>
            <a:spLocks noGrp="1"/>
          </p:cNvSpPr>
          <p:nvPr>
            <p:ph type="sldNum" sz="quarter" idx="12"/>
          </p:nvPr>
        </p:nvSpPr>
        <p:spPr/>
        <p:txBody>
          <a:bodyPr/>
          <a:lstStyle/>
          <a:p>
            <a:fld id="{C413443F-AA25-4B4F-AEAF-68BBC3B2A844}" type="slidenum">
              <a:rPr lang="en-IN" smtClean="0"/>
              <a:t>78</a:t>
            </a:fld>
            <a:endParaRPr lang="en-IN"/>
          </a:p>
        </p:txBody>
      </p:sp>
      <p:pic>
        <p:nvPicPr>
          <p:cNvPr id="2" name="Picture 1">
            <a:extLst>
              <a:ext uri="{FF2B5EF4-FFF2-40B4-BE49-F238E27FC236}">
                <a16:creationId xmlns="" xmlns:a16="http://schemas.microsoft.com/office/drawing/2014/main" id="{01F0B46C-580C-02F3-4AF3-AD53E6DD57B3}"/>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25166625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D77B23C-E463-474A-B2F1-5BFA38EC65A5}"/>
              </a:ext>
            </a:extLst>
          </p:cNvPr>
          <p:cNvSpPr>
            <a:spLocks noGrp="1"/>
          </p:cNvSpPr>
          <p:nvPr>
            <p:ph type="title"/>
          </p:nvPr>
        </p:nvSpPr>
        <p:spPr/>
        <p:txBody>
          <a:bodyPr/>
          <a:lstStyle/>
          <a:p>
            <a:r>
              <a:rPr lang="en-US" b="1" dirty="0"/>
              <a:t>2.2.1 Modified OSI Model for the IoT/M2M Systems</a:t>
            </a:r>
            <a:endParaRPr lang="en-AE" b="1" dirty="0"/>
          </a:p>
        </p:txBody>
      </p:sp>
      <p:sp>
        <p:nvSpPr>
          <p:cNvPr id="3" name="Content Placeholder 2">
            <a:extLst>
              <a:ext uri="{FF2B5EF4-FFF2-40B4-BE49-F238E27FC236}">
                <a16:creationId xmlns="" xmlns:a16="http://schemas.microsoft.com/office/drawing/2014/main" id="{CD2F243D-94D3-4EFD-A8CD-6429439A78C9}"/>
              </a:ext>
            </a:extLst>
          </p:cNvPr>
          <p:cNvSpPr>
            <a:spLocks noGrp="1"/>
          </p:cNvSpPr>
          <p:nvPr>
            <p:ph idx="1"/>
          </p:nvPr>
        </p:nvSpPr>
        <p:spPr/>
        <p:txBody>
          <a:bodyPr>
            <a:normAutofit/>
          </a:bodyPr>
          <a:lstStyle/>
          <a:p>
            <a:r>
              <a:rPr lang="en-US" dirty="0"/>
              <a:t>OSI protocols mean a family of information exchange standards developed jointly by the ISO and the ITU-T. </a:t>
            </a:r>
          </a:p>
          <a:p>
            <a:r>
              <a:rPr lang="en-US" dirty="0"/>
              <a:t>The seven-layer OSI model is a standard model. </a:t>
            </a:r>
          </a:p>
          <a:p>
            <a:r>
              <a:rPr lang="en-US" dirty="0"/>
              <a:t>It gives the basic outline for designing a communication network.</a:t>
            </a:r>
          </a:p>
          <a:p>
            <a:r>
              <a:rPr lang="en-US" dirty="0"/>
              <a:t> Various models for data interchanges consider the layers specified by the OSI model, and modify it for simplicity according to the requirement. </a:t>
            </a:r>
          </a:p>
          <a:p>
            <a:r>
              <a:rPr lang="en-US" dirty="0"/>
              <a:t>Similarly, IETF suggests modifications in the OSI model for the IoT/M2M.</a:t>
            </a:r>
            <a:endParaRPr lang="en-AE" dirty="0"/>
          </a:p>
        </p:txBody>
      </p:sp>
      <p:sp>
        <p:nvSpPr>
          <p:cNvPr id="4" name="Footer Placeholder 3">
            <a:extLst>
              <a:ext uri="{FF2B5EF4-FFF2-40B4-BE49-F238E27FC236}">
                <a16:creationId xmlns="" xmlns:a16="http://schemas.microsoft.com/office/drawing/2014/main" id="{D9597643-8A89-40B8-89B1-8182BEEE1D31}"/>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819A6032-17EF-4AF3-B209-E1DA21742E92}"/>
              </a:ext>
            </a:extLst>
          </p:cNvPr>
          <p:cNvSpPr>
            <a:spLocks noGrp="1"/>
          </p:cNvSpPr>
          <p:nvPr>
            <p:ph type="sldNum" sz="quarter" idx="12"/>
          </p:nvPr>
        </p:nvSpPr>
        <p:spPr/>
        <p:txBody>
          <a:bodyPr/>
          <a:lstStyle/>
          <a:p>
            <a:fld id="{C413443F-AA25-4B4F-AEAF-68BBC3B2A844}" type="slidenum">
              <a:rPr lang="en-IN" smtClean="0"/>
              <a:t>79</a:t>
            </a:fld>
            <a:endParaRPr lang="en-IN"/>
          </a:p>
        </p:txBody>
      </p:sp>
      <p:pic>
        <p:nvPicPr>
          <p:cNvPr id="6" name="Picture 5">
            <a:extLst>
              <a:ext uri="{FF2B5EF4-FFF2-40B4-BE49-F238E27FC236}">
                <a16:creationId xmlns="" xmlns:a16="http://schemas.microsoft.com/office/drawing/2014/main" id="{CB591274-97DB-D61B-4019-73AA1806B2D7}"/>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2733964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54E915-AF11-7721-2504-9DFB61E41B9E}"/>
              </a:ext>
            </a:extLst>
          </p:cNvPr>
          <p:cNvSpPr>
            <a:spLocks noGrp="1"/>
          </p:cNvSpPr>
          <p:nvPr>
            <p:ph type="title"/>
          </p:nvPr>
        </p:nvSpPr>
        <p:spPr/>
        <p:txBody>
          <a:bodyPr/>
          <a:lstStyle/>
          <a:p>
            <a:pPr marL="571500" indent="-571500">
              <a:buFont typeface="Wingdings" panose="05000000000000000000" pitchFamily="2" charset="2"/>
              <a:buChar char="q"/>
            </a:pPr>
            <a:r>
              <a:rPr lang="en-US" b="1"/>
              <a:t>Definition</a:t>
            </a:r>
            <a:endParaRPr lang="en-IN" b="1" dirty="0"/>
          </a:p>
        </p:txBody>
      </p:sp>
      <p:sp>
        <p:nvSpPr>
          <p:cNvPr id="6" name="Content Placeholder 5">
            <a:extLst>
              <a:ext uri="{FF2B5EF4-FFF2-40B4-BE49-F238E27FC236}">
                <a16:creationId xmlns="" xmlns:a16="http://schemas.microsoft.com/office/drawing/2014/main" id="{FD43A0DE-5432-F8AA-F3AF-EE75AF9A8B27}"/>
              </a:ext>
            </a:extLst>
          </p:cNvPr>
          <p:cNvSpPr>
            <a:spLocks noGrp="1"/>
          </p:cNvSpPr>
          <p:nvPr>
            <p:ph idx="1"/>
          </p:nvPr>
        </p:nvSpPr>
        <p:spPr>
          <a:xfrm>
            <a:off x="838200" y="1690688"/>
            <a:ext cx="10515600" cy="4802187"/>
          </a:xfrm>
        </p:spPr>
        <p:txBody>
          <a:bodyPr>
            <a:normAutofit lnSpcReduction="10000"/>
          </a:bodyPr>
          <a:lstStyle/>
          <a:p>
            <a:r>
              <a:rPr lang="en-US" sz="3200" dirty="0" err="1"/>
              <a:t>IoT</a:t>
            </a:r>
            <a:r>
              <a:rPr lang="en-US" sz="3200" dirty="0"/>
              <a:t> means a network of</a:t>
            </a:r>
          </a:p>
          <a:p>
            <a:pPr lvl="1"/>
            <a:r>
              <a:rPr lang="en-US" sz="2800" dirty="0"/>
              <a:t>physical things (objects) sending, receiving, or communicating </a:t>
            </a:r>
            <a:r>
              <a:rPr lang="en-US" sz="2800" dirty="0" smtClean="0"/>
              <a:t>information using </a:t>
            </a:r>
            <a:r>
              <a:rPr lang="en-US" sz="2800" dirty="0"/>
              <a:t>the Internet or other communication technologies and network just as the computers, tablets and mobile </a:t>
            </a:r>
            <a:r>
              <a:rPr lang="en-US" sz="2800" dirty="0" smtClean="0"/>
              <a:t>and </a:t>
            </a:r>
            <a:r>
              <a:rPr lang="en-US" sz="2800" dirty="0"/>
              <a:t>thus, enabling the monitoring, coordinating or controlling process across the Internet or another data network</a:t>
            </a:r>
          </a:p>
          <a:p>
            <a:endParaRPr lang="en-US" sz="3200" dirty="0"/>
          </a:p>
          <a:p>
            <a:r>
              <a:rPr lang="en-US" sz="3200" dirty="0" err="1"/>
              <a:t>IoT</a:t>
            </a:r>
            <a:r>
              <a:rPr lang="en-US" sz="3200" dirty="0"/>
              <a:t> is the network of physical objects or ‘things’ </a:t>
            </a:r>
          </a:p>
          <a:p>
            <a:pPr lvl="1"/>
            <a:r>
              <a:rPr lang="en-US" sz="2800" dirty="0" smtClean="0"/>
              <a:t>That embedded </a:t>
            </a:r>
            <a:r>
              <a:rPr lang="en-US" sz="2800" dirty="0"/>
              <a:t>with electronics, software, sensors and </a:t>
            </a:r>
            <a:r>
              <a:rPr lang="en-US" sz="2800" dirty="0" smtClean="0"/>
              <a:t>connectivity to </a:t>
            </a:r>
            <a:r>
              <a:rPr lang="en-US" sz="2800" dirty="0"/>
              <a:t>enable it to achieve greater value and </a:t>
            </a:r>
            <a:r>
              <a:rPr lang="en-US" sz="2800" dirty="0" smtClean="0"/>
              <a:t>service by </a:t>
            </a:r>
            <a:r>
              <a:rPr lang="en-US" sz="2800" dirty="0"/>
              <a:t>exchanging </a:t>
            </a:r>
            <a:r>
              <a:rPr lang="en-US" sz="2800" dirty="0" smtClean="0"/>
              <a:t>data with </a:t>
            </a:r>
            <a:r>
              <a:rPr lang="en-US" sz="2800" dirty="0"/>
              <a:t>the manufacturer, operator and/or other connected devices.</a:t>
            </a:r>
            <a:endParaRPr lang="en-IN" sz="2800" dirty="0"/>
          </a:p>
        </p:txBody>
      </p:sp>
      <p:sp>
        <p:nvSpPr>
          <p:cNvPr id="3" name="Footer Placeholder 2">
            <a:extLst>
              <a:ext uri="{FF2B5EF4-FFF2-40B4-BE49-F238E27FC236}">
                <a16:creationId xmlns="" xmlns:a16="http://schemas.microsoft.com/office/drawing/2014/main" id="{8CA546DE-0453-1E49-E196-4053CD596AAA}"/>
              </a:ext>
            </a:extLst>
          </p:cNvPr>
          <p:cNvSpPr>
            <a:spLocks noGrp="1"/>
          </p:cNvSpPr>
          <p:nvPr>
            <p:ph type="ftr" sz="quarter" idx="11"/>
          </p:nvPr>
        </p:nvSpPr>
        <p:spPr/>
        <p:txBody>
          <a:bodyPr/>
          <a:lstStyle/>
          <a:p>
            <a:r>
              <a:rPr lang="en-US"/>
              <a:t>Dept. of Computer Science</a:t>
            </a:r>
            <a:endParaRPr lang="en-IN" dirty="0"/>
          </a:p>
        </p:txBody>
      </p:sp>
      <p:sp>
        <p:nvSpPr>
          <p:cNvPr id="4" name="Slide Number Placeholder 3">
            <a:extLst>
              <a:ext uri="{FF2B5EF4-FFF2-40B4-BE49-F238E27FC236}">
                <a16:creationId xmlns="" xmlns:a16="http://schemas.microsoft.com/office/drawing/2014/main" id="{6C8B6923-B3F9-E1A8-54D9-9273C2EE76CD}"/>
              </a:ext>
            </a:extLst>
          </p:cNvPr>
          <p:cNvSpPr>
            <a:spLocks noGrp="1"/>
          </p:cNvSpPr>
          <p:nvPr>
            <p:ph type="sldNum" sz="quarter" idx="12"/>
          </p:nvPr>
        </p:nvSpPr>
        <p:spPr/>
        <p:txBody>
          <a:bodyPr/>
          <a:lstStyle/>
          <a:p>
            <a:fld id="{C413443F-AA25-4B4F-AEAF-68BBC3B2A844}" type="slidenum">
              <a:rPr lang="en-IN" smtClean="0"/>
              <a:t>8</a:t>
            </a:fld>
            <a:endParaRPr lang="en-IN"/>
          </a:p>
        </p:txBody>
      </p:sp>
      <p:pic>
        <p:nvPicPr>
          <p:cNvPr id="5" name="Picture 4">
            <a:extLst>
              <a:ext uri="{FF2B5EF4-FFF2-40B4-BE49-F238E27FC236}">
                <a16:creationId xmlns="" xmlns:a16="http://schemas.microsoft.com/office/drawing/2014/main" id="{B5DD5EB1-5ED1-1217-B7B4-C1F1A824C325}"/>
              </a:ext>
            </a:extLst>
          </p:cNvPr>
          <p:cNvPicPr>
            <a:picLocks noChangeAspect="1"/>
          </p:cNvPicPr>
          <p:nvPr/>
        </p:nvPicPr>
        <p:blipFill>
          <a:blip r:embed="rId2"/>
          <a:stretch>
            <a:fillRect/>
          </a:stretch>
        </p:blipFill>
        <p:spPr>
          <a:xfrm>
            <a:off x="10749063" y="31108"/>
            <a:ext cx="1337959" cy="1194578"/>
          </a:xfrm>
          <a:prstGeom prst="rect">
            <a:avLst/>
          </a:prstGeom>
        </p:spPr>
      </p:pic>
    </p:spTree>
    <p:extLst>
      <p:ext uri="{BB962C8B-B14F-4D97-AF65-F5344CB8AC3E}">
        <p14:creationId xmlns:p14="http://schemas.microsoft.com/office/powerpoint/2010/main" val="9436860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FF8C5A2-5CA3-4DFD-82C8-668167243F61}"/>
              </a:ext>
            </a:extLst>
          </p:cNvPr>
          <p:cNvSpPr>
            <a:spLocks noGrp="1"/>
          </p:cNvSpPr>
          <p:nvPr>
            <p:ph idx="1"/>
          </p:nvPr>
        </p:nvSpPr>
        <p:spPr>
          <a:xfrm>
            <a:off x="838200" y="657225"/>
            <a:ext cx="10515600" cy="5519738"/>
          </a:xfrm>
        </p:spPr>
        <p:txBody>
          <a:bodyPr>
            <a:normAutofit/>
          </a:bodyPr>
          <a:lstStyle/>
          <a:p>
            <a:r>
              <a:rPr lang="en-US" dirty="0"/>
              <a:t>Figure 2.1 shows a classical seven-layer OSI model (on the left) and the modifications in that model proposed by IETF (in the middle). </a:t>
            </a:r>
          </a:p>
        </p:txBody>
      </p:sp>
      <p:sp>
        <p:nvSpPr>
          <p:cNvPr id="4" name="Footer Placeholder 3">
            <a:extLst>
              <a:ext uri="{FF2B5EF4-FFF2-40B4-BE49-F238E27FC236}">
                <a16:creationId xmlns="" xmlns:a16="http://schemas.microsoft.com/office/drawing/2014/main" id="{B7A94176-EA3C-4D33-AA36-FE9A09AF7C3B}"/>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5EA7CBDE-51B8-4F38-9129-6D964BC649E6}"/>
              </a:ext>
            </a:extLst>
          </p:cNvPr>
          <p:cNvSpPr>
            <a:spLocks noGrp="1"/>
          </p:cNvSpPr>
          <p:nvPr>
            <p:ph type="sldNum" sz="quarter" idx="12"/>
          </p:nvPr>
        </p:nvSpPr>
        <p:spPr/>
        <p:txBody>
          <a:bodyPr/>
          <a:lstStyle/>
          <a:p>
            <a:fld id="{C413443F-AA25-4B4F-AEAF-68BBC3B2A844}" type="slidenum">
              <a:rPr lang="en-IN" smtClean="0"/>
              <a:t>80</a:t>
            </a:fld>
            <a:endParaRPr lang="en-IN"/>
          </a:p>
        </p:txBody>
      </p:sp>
      <p:pic>
        <p:nvPicPr>
          <p:cNvPr id="9" name="Picture 8">
            <a:extLst>
              <a:ext uri="{FF2B5EF4-FFF2-40B4-BE49-F238E27FC236}">
                <a16:creationId xmlns="" xmlns:a16="http://schemas.microsoft.com/office/drawing/2014/main" id="{05B46408-4119-4CA5-884B-0CBEF59CC4B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22250" y="1614245"/>
            <a:ext cx="9747500" cy="4847045"/>
          </a:xfrm>
          <a:prstGeom prst="rect">
            <a:avLst/>
          </a:prstGeom>
        </p:spPr>
      </p:pic>
      <p:pic>
        <p:nvPicPr>
          <p:cNvPr id="2" name="Picture 1">
            <a:extLst>
              <a:ext uri="{FF2B5EF4-FFF2-40B4-BE49-F238E27FC236}">
                <a16:creationId xmlns="" xmlns:a16="http://schemas.microsoft.com/office/drawing/2014/main" id="{1797D1EB-D123-3A3E-5874-D30E02A891A8}"/>
              </a:ext>
            </a:extLst>
          </p:cNvPr>
          <p:cNvPicPr>
            <a:picLocks noChangeAspect="1"/>
          </p:cNvPicPr>
          <p:nvPr/>
        </p:nvPicPr>
        <p:blipFill>
          <a:blip r:embed="rId4"/>
          <a:stretch>
            <a:fillRect/>
          </a:stretch>
        </p:blipFill>
        <p:spPr>
          <a:xfrm>
            <a:off x="10955468" y="31108"/>
            <a:ext cx="1131554" cy="1010292"/>
          </a:xfrm>
          <a:prstGeom prst="rect">
            <a:avLst/>
          </a:prstGeom>
        </p:spPr>
      </p:pic>
      <p:sp>
        <p:nvSpPr>
          <p:cNvPr id="6" name="Rectangle 5"/>
          <p:cNvSpPr/>
          <p:nvPr/>
        </p:nvSpPr>
        <p:spPr>
          <a:xfrm>
            <a:off x="5677618" y="5769808"/>
            <a:ext cx="2043023" cy="216065"/>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and Data Link Layer</a:t>
            </a:r>
            <a:endParaRPr lang="en-IN" dirty="0">
              <a:solidFill>
                <a:schemeClr val="tx1"/>
              </a:solidFill>
            </a:endParaRPr>
          </a:p>
        </p:txBody>
      </p:sp>
    </p:spTree>
    <p:extLst>
      <p:ext uri="{BB962C8B-B14F-4D97-AF65-F5344CB8AC3E}">
        <p14:creationId xmlns:p14="http://schemas.microsoft.com/office/powerpoint/2010/main" val="14229440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FF8C5A2-5CA3-4DFD-82C8-668167243F61}"/>
              </a:ext>
            </a:extLst>
          </p:cNvPr>
          <p:cNvSpPr>
            <a:spLocks noGrp="1"/>
          </p:cNvSpPr>
          <p:nvPr>
            <p:ph idx="1"/>
          </p:nvPr>
        </p:nvSpPr>
        <p:spPr>
          <a:xfrm>
            <a:off x="838200" y="657225"/>
            <a:ext cx="10515600" cy="5519738"/>
          </a:xfrm>
        </p:spPr>
        <p:txBody>
          <a:bodyPr>
            <a:normAutofit/>
          </a:bodyPr>
          <a:lstStyle/>
          <a:p>
            <a:r>
              <a:rPr lang="en-US" dirty="0"/>
              <a:t>Figure 2.1 shows a classical seven-layer OSI model (on the left) and the modifications in that model proposed by IETF (in the middle). </a:t>
            </a:r>
          </a:p>
          <a:p>
            <a:r>
              <a:rPr lang="en-US" dirty="0"/>
              <a:t>Data communicates from device end to application end. </a:t>
            </a:r>
          </a:p>
          <a:p>
            <a:r>
              <a:rPr lang="en-US" dirty="0"/>
              <a:t>Each layer processes the received data and creates a new data stack which transfers it to the next layer. </a:t>
            </a:r>
          </a:p>
          <a:p>
            <a:r>
              <a:rPr lang="en-US" dirty="0"/>
              <a:t>The processing takes place at the in-between layers, i.e. between the bottom functional-layer to the top layer. </a:t>
            </a:r>
          </a:p>
          <a:p>
            <a:r>
              <a:rPr lang="en-US" dirty="0"/>
              <a:t>Device end also receives data from an application/service after processing at the in-between layers. </a:t>
            </a:r>
          </a:p>
          <a:p>
            <a:r>
              <a:rPr lang="en-US" dirty="0"/>
              <a:t>Figure 2.1 also shows a similarity with the conceptual framework in Equation 1.2:</a:t>
            </a:r>
          </a:p>
        </p:txBody>
      </p:sp>
      <p:sp>
        <p:nvSpPr>
          <p:cNvPr id="4" name="Footer Placeholder 3">
            <a:extLst>
              <a:ext uri="{FF2B5EF4-FFF2-40B4-BE49-F238E27FC236}">
                <a16:creationId xmlns="" xmlns:a16="http://schemas.microsoft.com/office/drawing/2014/main" id="{B7A94176-EA3C-4D33-AA36-FE9A09AF7C3B}"/>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5EA7CBDE-51B8-4F38-9129-6D964BC649E6}"/>
              </a:ext>
            </a:extLst>
          </p:cNvPr>
          <p:cNvSpPr>
            <a:spLocks noGrp="1"/>
          </p:cNvSpPr>
          <p:nvPr>
            <p:ph type="sldNum" sz="quarter" idx="12"/>
          </p:nvPr>
        </p:nvSpPr>
        <p:spPr/>
        <p:txBody>
          <a:bodyPr/>
          <a:lstStyle/>
          <a:p>
            <a:fld id="{C413443F-AA25-4B4F-AEAF-68BBC3B2A844}" type="slidenum">
              <a:rPr lang="en-IN" smtClean="0"/>
              <a:t>81</a:t>
            </a:fld>
            <a:endParaRPr lang="en-IN"/>
          </a:p>
        </p:txBody>
      </p:sp>
      <p:grpSp>
        <p:nvGrpSpPr>
          <p:cNvPr id="6" name="Group 5">
            <a:extLst>
              <a:ext uri="{FF2B5EF4-FFF2-40B4-BE49-F238E27FC236}">
                <a16:creationId xmlns="" xmlns:a16="http://schemas.microsoft.com/office/drawing/2014/main" id="{39FB426A-34AE-45B3-A0F7-749206CF4952}"/>
              </a:ext>
            </a:extLst>
          </p:cNvPr>
          <p:cNvGrpSpPr/>
          <p:nvPr/>
        </p:nvGrpSpPr>
        <p:grpSpPr>
          <a:xfrm>
            <a:off x="1166814" y="5658205"/>
            <a:ext cx="10515599" cy="1213289"/>
            <a:chOff x="0" y="188472"/>
            <a:chExt cx="10515599" cy="2426579"/>
          </a:xfrm>
          <a:scene3d>
            <a:camera prst="orthographicFront">
              <a:rot lat="0" lon="0" rev="0"/>
            </a:camera>
            <a:lightRig rig="contrasting" dir="t">
              <a:rot lat="0" lon="0" rev="1200000"/>
            </a:lightRig>
          </a:scene3d>
        </p:grpSpPr>
        <p:sp>
          <p:nvSpPr>
            <p:cNvPr id="7" name="Rectangle: Rounded Corners 6">
              <a:extLst>
                <a:ext uri="{FF2B5EF4-FFF2-40B4-BE49-F238E27FC236}">
                  <a16:creationId xmlns="" xmlns:a16="http://schemas.microsoft.com/office/drawing/2014/main" id="{B948DC41-BD6C-4305-AA94-1461E0E63C96}"/>
                </a:ext>
              </a:extLst>
            </p:cNvPr>
            <p:cNvSpPr/>
            <p:nvPr/>
          </p:nvSpPr>
          <p:spPr>
            <a:xfrm>
              <a:off x="0" y="188472"/>
              <a:ext cx="10515599" cy="2426579"/>
            </a:xfrm>
            <a:prstGeom prst="roundRect">
              <a:avLst/>
            </a:prstGeom>
            <a:solidFill>
              <a:schemeClr val="tx1"/>
            </a:solidFill>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1">
                <a:shade val="80000"/>
                <a:hueOff val="0"/>
                <a:satOff val="0"/>
                <a:lumOff val="0"/>
                <a:alphaOff val="0"/>
              </a:schemeClr>
            </a:effectRef>
            <a:fontRef idx="minor">
              <a:schemeClr val="lt1"/>
            </a:fontRef>
          </p:style>
        </p:sp>
        <p:sp>
          <p:nvSpPr>
            <p:cNvPr id="8" name="Rectangle: Rounded Corners 4">
              <a:extLst>
                <a:ext uri="{FF2B5EF4-FFF2-40B4-BE49-F238E27FC236}">
                  <a16:creationId xmlns="" xmlns:a16="http://schemas.microsoft.com/office/drawing/2014/main" id="{7D03AF49-F9F4-4E67-AD31-891EC8F786CB}"/>
                </a:ext>
              </a:extLst>
            </p:cNvPr>
            <p:cNvSpPr txBox="1"/>
            <p:nvPr/>
          </p:nvSpPr>
          <p:spPr>
            <a:xfrm>
              <a:off x="118456" y="306928"/>
              <a:ext cx="10278687" cy="218966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9540" tIns="129540" rIns="129540" bIns="129540" numCol="1" spcCol="1270" anchor="ctr" anchorCtr="0">
              <a:noAutofit/>
            </a:bodyPr>
            <a:lstStyle/>
            <a:p>
              <a:r>
                <a:rPr lang="en-US" sz="3400" kern="1200" dirty="0">
                  <a:effectLst>
                    <a:outerShdw blurRad="38100" dist="38100" dir="2700000" algn="tl">
                      <a:srgbClr val="000000">
                        <a:alpha val="43137"/>
                      </a:srgbClr>
                    </a:outerShdw>
                  </a:effectLst>
                </a:rPr>
                <a:t>Gather + Enrich + Stream + (Manage + Acquire + </a:t>
              </a:r>
              <a:r>
                <a:rPr lang="en-US" sz="3400" kern="1200" dirty="0" err="1">
                  <a:effectLst>
                    <a:outerShdw blurRad="38100" dist="38100" dir="2700000" algn="tl">
                      <a:srgbClr val="000000">
                        <a:alpha val="43137"/>
                      </a:srgbClr>
                    </a:outerShdw>
                  </a:effectLst>
                </a:rPr>
                <a:t>Organise</a:t>
              </a:r>
              <a:r>
                <a:rPr lang="en-US" sz="3400" kern="1200" dirty="0">
                  <a:effectLst>
                    <a:outerShdw blurRad="38100" dist="38100" dir="2700000" algn="tl">
                      <a:srgbClr val="000000">
                        <a:alpha val="43137"/>
                      </a:srgbClr>
                    </a:outerShdw>
                  </a:effectLst>
                </a:rPr>
                <a:t> and </a:t>
              </a:r>
              <a:r>
                <a:rPr lang="en-US" sz="3400" kern="1200" dirty="0" err="1">
                  <a:effectLst>
                    <a:outerShdw blurRad="38100" dist="38100" dir="2700000" algn="tl">
                      <a:srgbClr val="000000">
                        <a:alpha val="43137"/>
                      </a:srgbClr>
                    </a:outerShdw>
                  </a:effectLst>
                </a:rPr>
                <a:t>Analyse</a:t>
              </a:r>
              <a:r>
                <a:rPr lang="en-US" sz="3400" kern="1200" dirty="0">
                  <a:effectLst>
                    <a:outerShdw blurRad="38100" dist="38100" dir="2700000" algn="tl">
                      <a:srgbClr val="000000">
                        <a:alpha val="43137"/>
                      </a:srgbClr>
                    </a:outerShdw>
                  </a:effectLst>
                </a:rPr>
                <a:t>) = </a:t>
              </a:r>
              <a:r>
                <a:rPr lang="en-IN" sz="3600" dirty="0"/>
                <a:t>IoT Applications and Services</a:t>
              </a:r>
              <a:endParaRPr lang="en-AE" sz="3400" kern="1200" dirty="0">
                <a:effectLst>
                  <a:outerShdw blurRad="38100" dist="38100" dir="2700000" algn="tl">
                    <a:srgbClr val="000000">
                      <a:alpha val="43137"/>
                    </a:srgbClr>
                  </a:outerShdw>
                </a:effectLst>
              </a:endParaRPr>
            </a:p>
          </p:txBody>
        </p:sp>
      </p:grpSp>
      <p:pic>
        <p:nvPicPr>
          <p:cNvPr id="2" name="Picture 1">
            <a:extLst>
              <a:ext uri="{FF2B5EF4-FFF2-40B4-BE49-F238E27FC236}">
                <a16:creationId xmlns="" xmlns:a16="http://schemas.microsoft.com/office/drawing/2014/main" id="{726B7261-64E0-B423-DC73-C521CC45CB2E}"/>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41559622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65B706-E389-4126-95DE-0CD7D12A8852}"/>
              </a:ext>
            </a:extLst>
          </p:cNvPr>
          <p:cNvSpPr>
            <a:spLocks noGrp="1"/>
          </p:cNvSpPr>
          <p:nvPr>
            <p:ph type="title"/>
          </p:nvPr>
        </p:nvSpPr>
        <p:spPr/>
        <p:txBody>
          <a:bodyPr/>
          <a:lstStyle/>
          <a:p>
            <a:r>
              <a:rPr lang="en-US" dirty="0"/>
              <a:t>Case study</a:t>
            </a:r>
            <a:endParaRPr lang="en-AE" dirty="0"/>
          </a:p>
        </p:txBody>
      </p:sp>
      <p:sp>
        <p:nvSpPr>
          <p:cNvPr id="3" name="Content Placeholder 2">
            <a:extLst>
              <a:ext uri="{FF2B5EF4-FFF2-40B4-BE49-F238E27FC236}">
                <a16:creationId xmlns="" xmlns:a16="http://schemas.microsoft.com/office/drawing/2014/main" id="{108FDDC0-8781-4F79-A786-5C98F228E275}"/>
              </a:ext>
            </a:extLst>
          </p:cNvPr>
          <p:cNvSpPr>
            <a:spLocks noGrp="1"/>
          </p:cNvSpPr>
          <p:nvPr>
            <p:ph idx="1"/>
          </p:nvPr>
        </p:nvSpPr>
        <p:spPr/>
        <p:txBody>
          <a:bodyPr/>
          <a:lstStyle/>
          <a:p>
            <a:r>
              <a:rPr lang="en-IN" dirty="0"/>
              <a:t>W</a:t>
            </a:r>
            <a:r>
              <a:rPr lang="en-US" dirty="0"/>
              <a:t>hat are the architectural layers in a modified OSI model for Internet of smart streetlights application in the </a:t>
            </a:r>
            <a:r>
              <a:rPr lang="en-IN" dirty="0"/>
              <a:t>model for Internet of streetlights(Example 1.1)</a:t>
            </a:r>
            <a:endParaRPr lang="en-US" dirty="0"/>
          </a:p>
        </p:txBody>
      </p:sp>
      <p:sp>
        <p:nvSpPr>
          <p:cNvPr id="4" name="Footer Placeholder 3">
            <a:extLst>
              <a:ext uri="{FF2B5EF4-FFF2-40B4-BE49-F238E27FC236}">
                <a16:creationId xmlns="" xmlns:a16="http://schemas.microsoft.com/office/drawing/2014/main" id="{2D4C6503-B2ED-41D6-9E00-29144A726221}"/>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41FDC5BD-0AB2-45BF-BAF8-1F8BD193CFB9}"/>
              </a:ext>
            </a:extLst>
          </p:cNvPr>
          <p:cNvSpPr>
            <a:spLocks noGrp="1"/>
          </p:cNvSpPr>
          <p:nvPr>
            <p:ph type="sldNum" sz="quarter" idx="12"/>
          </p:nvPr>
        </p:nvSpPr>
        <p:spPr/>
        <p:txBody>
          <a:bodyPr/>
          <a:lstStyle/>
          <a:p>
            <a:fld id="{C413443F-AA25-4B4F-AEAF-68BBC3B2A844}" type="slidenum">
              <a:rPr lang="en-IN" smtClean="0"/>
              <a:t>82</a:t>
            </a:fld>
            <a:endParaRPr lang="en-IN"/>
          </a:p>
        </p:txBody>
      </p:sp>
      <p:pic>
        <p:nvPicPr>
          <p:cNvPr id="6" name="Picture 5">
            <a:extLst>
              <a:ext uri="{FF2B5EF4-FFF2-40B4-BE49-F238E27FC236}">
                <a16:creationId xmlns="" xmlns:a16="http://schemas.microsoft.com/office/drawing/2014/main" id="{4F1C7161-4171-1AFB-D785-9D2459D3ACCB}"/>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40370479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4B6AF27-2E58-473D-B50D-B1F9ECA4FD35}"/>
              </a:ext>
            </a:extLst>
          </p:cNvPr>
          <p:cNvSpPr>
            <a:spLocks noGrp="1"/>
          </p:cNvSpPr>
          <p:nvPr>
            <p:ph idx="1"/>
          </p:nvPr>
        </p:nvSpPr>
        <p:spPr/>
        <p:txBody>
          <a:bodyPr/>
          <a:lstStyle/>
          <a:p>
            <a:endParaRPr lang="en-AE"/>
          </a:p>
        </p:txBody>
      </p:sp>
      <p:sp>
        <p:nvSpPr>
          <p:cNvPr id="4" name="Footer Placeholder 3">
            <a:extLst>
              <a:ext uri="{FF2B5EF4-FFF2-40B4-BE49-F238E27FC236}">
                <a16:creationId xmlns="" xmlns:a16="http://schemas.microsoft.com/office/drawing/2014/main" id="{6D85E83B-0490-4E17-B05C-797BC49ABF4E}"/>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948208CC-A2E2-449C-BF90-9656C9002C6D}"/>
              </a:ext>
            </a:extLst>
          </p:cNvPr>
          <p:cNvSpPr>
            <a:spLocks noGrp="1"/>
          </p:cNvSpPr>
          <p:nvPr>
            <p:ph type="sldNum" sz="quarter" idx="12"/>
          </p:nvPr>
        </p:nvSpPr>
        <p:spPr/>
        <p:txBody>
          <a:bodyPr/>
          <a:lstStyle/>
          <a:p>
            <a:fld id="{C413443F-AA25-4B4F-AEAF-68BBC3B2A844}" type="slidenum">
              <a:rPr lang="en-IN" smtClean="0"/>
              <a:t>83</a:t>
            </a:fld>
            <a:endParaRPr lang="en-IN"/>
          </a:p>
        </p:txBody>
      </p:sp>
      <p:pic>
        <p:nvPicPr>
          <p:cNvPr id="6" name="Picture 5">
            <a:extLst>
              <a:ext uri="{FF2B5EF4-FFF2-40B4-BE49-F238E27FC236}">
                <a16:creationId xmlns="" xmlns:a16="http://schemas.microsoft.com/office/drawing/2014/main" id="{961D4534-A141-4B45-B9BD-17249CBAC10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09157" y="770731"/>
            <a:ext cx="10573685" cy="5495926"/>
          </a:xfrm>
          <a:prstGeom prst="rect">
            <a:avLst/>
          </a:prstGeom>
        </p:spPr>
      </p:pic>
      <p:pic>
        <p:nvPicPr>
          <p:cNvPr id="2" name="Picture 1">
            <a:extLst>
              <a:ext uri="{FF2B5EF4-FFF2-40B4-BE49-F238E27FC236}">
                <a16:creationId xmlns="" xmlns:a16="http://schemas.microsoft.com/office/drawing/2014/main" id="{DD90AA61-99C0-8F12-9E56-B4E2B3C7B3EF}"/>
              </a:ext>
            </a:extLst>
          </p:cNvPr>
          <p:cNvPicPr>
            <a:picLocks noChangeAspect="1"/>
          </p:cNvPicPr>
          <p:nvPr/>
        </p:nvPicPr>
        <p:blipFill>
          <a:blip r:embed="rId4"/>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17362382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C89C75-788F-489C-BBEE-F195799E4F4C}"/>
              </a:ext>
            </a:extLst>
          </p:cNvPr>
          <p:cNvSpPr>
            <a:spLocks noGrp="1"/>
          </p:cNvSpPr>
          <p:nvPr>
            <p:ph type="title"/>
          </p:nvPr>
        </p:nvSpPr>
        <p:spPr/>
        <p:txBody>
          <a:bodyPr/>
          <a:lstStyle/>
          <a:p>
            <a:r>
              <a:rPr lang="en-IN" b="1" dirty="0"/>
              <a:t>2.2.2 ITU-T Reference Model</a:t>
            </a:r>
            <a:endParaRPr lang="en-AE" b="1" dirty="0"/>
          </a:p>
        </p:txBody>
      </p:sp>
      <p:sp>
        <p:nvSpPr>
          <p:cNvPr id="3" name="Content Placeholder 2">
            <a:extLst>
              <a:ext uri="{FF2B5EF4-FFF2-40B4-BE49-F238E27FC236}">
                <a16:creationId xmlns="" xmlns:a16="http://schemas.microsoft.com/office/drawing/2014/main" id="{1DAF8E23-0758-4DDA-81C0-4D3860CC92C8}"/>
              </a:ext>
            </a:extLst>
          </p:cNvPr>
          <p:cNvSpPr>
            <a:spLocks noGrp="1"/>
          </p:cNvSpPr>
          <p:nvPr>
            <p:ph idx="1"/>
          </p:nvPr>
        </p:nvSpPr>
        <p:spPr/>
        <p:txBody>
          <a:bodyPr>
            <a:normAutofit fontScale="92500" lnSpcReduction="20000"/>
          </a:bodyPr>
          <a:lstStyle/>
          <a:p>
            <a:r>
              <a:rPr lang="en-US" dirty="0"/>
              <a:t>Figure 2.2 shows the ITU-T reference model RM1. It also shows correspondence of the model with the six-layers modified OSI model (Figure 2.1). The figure also shows a comparison with CISCO IoT reference model RM2 (Figure 1.4). RM1 considers four layers </a:t>
            </a:r>
            <a:r>
              <a:rPr lang="en-IN" dirty="0"/>
              <a:t>which are:</a:t>
            </a:r>
          </a:p>
          <a:p>
            <a:pPr marL="514350" indent="-514350">
              <a:buAutoNum type="arabicPeriod"/>
            </a:pPr>
            <a:r>
              <a:rPr lang="en-US" dirty="0"/>
              <a:t>Lowest layer, L1, is the device layer and has device and gateway capabilities.</a:t>
            </a:r>
          </a:p>
          <a:p>
            <a:pPr marL="514350" indent="-514350">
              <a:buAutoNum type="arabicPeriod"/>
            </a:pPr>
            <a:r>
              <a:rPr lang="en-US" dirty="0"/>
              <a:t>Next layer, L2, has transport and network capabilities.</a:t>
            </a:r>
          </a:p>
          <a:p>
            <a:pPr marL="514350" indent="-514350">
              <a:buAutoNum type="arabicPeriod"/>
            </a:pPr>
            <a:r>
              <a:rPr lang="en-US" dirty="0"/>
              <a:t>The next layer, L3, is the services and application-support layer. It provides two types of support:</a:t>
            </a:r>
          </a:p>
          <a:p>
            <a:pPr lvl="1"/>
            <a:r>
              <a:rPr lang="en-US" dirty="0" smtClean="0"/>
              <a:t>Generic </a:t>
            </a:r>
            <a:r>
              <a:rPr lang="en-US" dirty="0"/>
              <a:t>capabilities: Common functions used by multiple </a:t>
            </a:r>
            <a:r>
              <a:rPr lang="en-US" dirty="0" smtClean="0"/>
              <a:t>applications.</a:t>
            </a:r>
          </a:p>
          <a:p>
            <a:pPr lvl="1"/>
            <a:r>
              <a:rPr lang="en-US" dirty="0" smtClean="0"/>
              <a:t>Specific </a:t>
            </a:r>
            <a:r>
              <a:rPr lang="en-US" dirty="0"/>
              <a:t>capabilities: Support tailored for particular services or applications</a:t>
            </a:r>
            <a:r>
              <a:rPr lang="en-US" dirty="0" smtClean="0"/>
              <a:t>.</a:t>
            </a:r>
          </a:p>
          <a:p>
            <a:pPr marL="514350" indent="-514350">
              <a:buAutoNum type="arabicPeriod"/>
            </a:pPr>
            <a:r>
              <a:rPr lang="en-US" dirty="0" smtClean="0"/>
              <a:t>Top </a:t>
            </a:r>
            <a:r>
              <a:rPr lang="en-US" dirty="0"/>
              <a:t>layer, L4, is for applications and services.</a:t>
            </a:r>
            <a:endParaRPr lang="en-AE" dirty="0"/>
          </a:p>
        </p:txBody>
      </p:sp>
      <p:sp>
        <p:nvSpPr>
          <p:cNvPr id="4" name="Footer Placeholder 3">
            <a:extLst>
              <a:ext uri="{FF2B5EF4-FFF2-40B4-BE49-F238E27FC236}">
                <a16:creationId xmlns="" xmlns:a16="http://schemas.microsoft.com/office/drawing/2014/main" id="{5A1569D7-CDE0-4431-95DF-DDB12F31BA8B}"/>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93ECB62B-B8E4-4898-8556-C53467B764DD}"/>
              </a:ext>
            </a:extLst>
          </p:cNvPr>
          <p:cNvSpPr>
            <a:spLocks noGrp="1"/>
          </p:cNvSpPr>
          <p:nvPr>
            <p:ph type="sldNum" sz="quarter" idx="12"/>
          </p:nvPr>
        </p:nvSpPr>
        <p:spPr/>
        <p:txBody>
          <a:bodyPr/>
          <a:lstStyle/>
          <a:p>
            <a:fld id="{C413443F-AA25-4B4F-AEAF-68BBC3B2A844}" type="slidenum">
              <a:rPr lang="en-IN" smtClean="0"/>
              <a:t>84</a:t>
            </a:fld>
            <a:endParaRPr lang="en-IN"/>
          </a:p>
        </p:txBody>
      </p:sp>
      <p:pic>
        <p:nvPicPr>
          <p:cNvPr id="6" name="Picture 5">
            <a:extLst>
              <a:ext uri="{FF2B5EF4-FFF2-40B4-BE49-F238E27FC236}">
                <a16:creationId xmlns="" xmlns:a16="http://schemas.microsoft.com/office/drawing/2014/main" id="{8F2DACB7-8EA8-6872-DA10-CE1FF0F556F5}"/>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31738147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253799-F062-4140-8CAF-D843C8D66DD6}"/>
              </a:ext>
            </a:extLst>
          </p:cNvPr>
          <p:cNvSpPr>
            <a:spLocks noGrp="1"/>
          </p:cNvSpPr>
          <p:nvPr>
            <p:ph type="title"/>
          </p:nvPr>
        </p:nvSpPr>
        <p:spPr/>
        <p:txBody>
          <a:bodyPr/>
          <a:lstStyle/>
          <a:p>
            <a:endParaRPr lang="en-AE"/>
          </a:p>
        </p:txBody>
      </p:sp>
      <p:sp>
        <p:nvSpPr>
          <p:cNvPr id="3" name="Content Placeholder 2">
            <a:extLst>
              <a:ext uri="{FF2B5EF4-FFF2-40B4-BE49-F238E27FC236}">
                <a16:creationId xmlns="" xmlns:a16="http://schemas.microsoft.com/office/drawing/2014/main" id="{6FC82D48-2E88-4E4B-B19D-B56A63D9A68C}"/>
              </a:ext>
            </a:extLst>
          </p:cNvPr>
          <p:cNvSpPr>
            <a:spLocks noGrp="1"/>
          </p:cNvSpPr>
          <p:nvPr>
            <p:ph idx="1"/>
          </p:nvPr>
        </p:nvSpPr>
        <p:spPr/>
        <p:txBody>
          <a:bodyPr/>
          <a:lstStyle/>
          <a:p>
            <a:endParaRPr lang="en-AE"/>
          </a:p>
        </p:txBody>
      </p:sp>
      <p:sp>
        <p:nvSpPr>
          <p:cNvPr id="4" name="Footer Placeholder 3">
            <a:extLst>
              <a:ext uri="{FF2B5EF4-FFF2-40B4-BE49-F238E27FC236}">
                <a16:creationId xmlns="" xmlns:a16="http://schemas.microsoft.com/office/drawing/2014/main" id="{7216388B-159F-4358-93B0-73E8EAB68D09}"/>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E3807C01-4F66-4031-83FD-A87FC9A803DC}"/>
              </a:ext>
            </a:extLst>
          </p:cNvPr>
          <p:cNvSpPr>
            <a:spLocks noGrp="1"/>
          </p:cNvSpPr>
          <p:nvPr>
            <p:ph type="sldNum" sz="quarter" idx="12"/>
          </p:nvPr>
        </p:nvSpPr>
        <p:spPr/>
        <p:txBody>
          <a:bodyPr/>
          <a:lstStyle/>
          <a:p>
            <a:fld id="{C413443F-AA25-4B4F-AEAF-68BBC3B2A844}" type="slidenum">
              <a:rPr lang="en-IN" smtClean="0"/>
              <a:t>85</a:t>
            </a:fld>
            <a:endParaRPr lang="en-IN"/>
          </a:p>
        </p:txBody>
      </p:sp>
      <p:pic>
        <p:nvPicPr>
          <p:cNvPr id="6" name="Picture 5">
            <a:extLst>
              <a:ext uri="{FF2B5EF4-FFF2-40B4-BE49-F238E27FC236}">
                <a16:creationId xmlns="" xmlns:a16="http://schemas.microsoft.com/office/drawing/2014/main" id="{756F2243-1494-4A32-940B-CD8F69F4E06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99439" y="218504"/>
            <a:ext cx="10793122" cy="6137846"/>
          </a:xfrm>
          <a:prstGeom prst="rect">
            <a:avLst/>
          </a:prstGeom>
        </p:spPr>
      </p:pic>
    </p:spTree>
    <p:extLst>
      <p:ext uri="{BB962C8B-B14F-4D97-AF65-F5344CB8AC3E}">
        <p14:creationId xmlns:p14="http://schemas.microsoft.com/office/powerpoint/2010/main" val="9072051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A4E3DA-BFD6-49E8-A342-14020CD72645}"/>
              </a:ext>
            </a:extLst>
          </p:cNvPr>
          <p:cNvSpPr>
            <a:spLocks noGrp="1"/>
          </p:cNvSpPr>
          <p:nvPr>
            <p:ph type="title"/>
          </p:nvPr>
        </p:nvSpPr>
        <p:spPr/>
        <p:txBody>
          <a:bodyPr/>
          <a:lstStyle/>
          <a:p>
            <a:r>
              <a:rPr lang="en-US" b="1" dirty="0"/>
              <a:t>ITU-T four layers</a:t>
            </a:r>
            <a:endParaRPr lang="en-AE" b="1" dirty="0"/>
          </a:p>
        </p:txBody>
      </p:sp>
      <p:sp>
        <p:nvSpPr>
          <p:cNvPr id="3" name="Content Placeholder 2">
            <a:extLst>
              <a:ext uri="{FF2B5EF4-FFF2-40B4-BE49-F238E27FC236}">
                <a16:creationId xmlns="" xmlns:a16="http://schemas.microsoft.com/office/drawing/2014/main" id="{BC788CFB-63B5-463E-9237-94BB74005425}"/>
              </a:ext>
            </a:extLst>
          </p:cNvPr>
          <p:cNvSpPr>
            <a:spLocks noGrp="1"/>
          </p:cNvSpPr>
          <p:nvPr>
            <p:ph idx="1"/>
          </p:nvPr>
        </p:nvSpPr>
        <p:spPr/>
        <p:txBody>
          <a:bodyPr>
            <a:normAutofit/>
          </a:bodyPr>
          <a:lstStyle/>
          <a:p>
            <a:pPr marL="0" indent="0">
              <a:buNone/>
            </a:pPr>
            <a:r>
              <a:rPr lang="en-US" dirty="0"/>
              <a:t>ITU-T recommends four layers, each with different capabilities. A comparison of ITU-T RM1 with the six-layer OSI model can be made as follows:</a:t>
            </a:r>
          </a:p>
          <a:p>
            <a:r>
              <a:rPr lang="en-US" dirty="0"/>
              <a:t>RM1 device layer capabilities are similar to data-adaptation and physical </a:t>
            </a:r>
            <a:r>
              <a:rPr lang="en-US" dirty="0" smtClean="0"/>
              <a:t>and datalink </a:t>
            </a:r>
            <a:r>
              <a:rPr lang="en-IN" dirty="0"/>
              <a:t>layers.</a:t>
            </a:r>
          </a:p>
          <a:p>
            <a:r>
              <a:rPr lang="en-US" dirty="0"/>
              <a:t>RM1 network layer capabilities are similar to transport and network layers.</a:t>
            </a:r>
          </a:p>
          <a:p>
            <a:r>
              <a:rPr lang="en-US" dirty="0"/>
              <a:t>RM1 upper two layer capabilities are similar to top two layers.</a:t>
            </a:r>
          </a:p>
          <a:p>
            <a:pPr marL="0" indent="0">
              <a:buNone/>
            </a:pPr>
            <a:endParaRPr lang="en-US" dirty="0"/>
          </a:p>
        </p:txBody>
      </p:sp>
      <p:sp>
        <p:nvSpPr>
          <p:cNvPr id="4" name="Footer Placeholder 3">
            <a:extLst>
              <a:ext uri="{FF2B5EF4-FFF2-40B4-BE49-F238E27FC236}">
                <a16:creationId xmlns="" xmlns:a16="http://schemas.microsoft.com/office/drawing/2014/main" id="{1B33FD77-1ABA-4835-B6FB-67656C1CB0C6}"/>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60473E31-2F7B-4D21-90C6-10EB319B41E9}"/>
              </a:ext>
            </a:extLst>
          </p:cNvPr>
          <p:cNvSpPr>
            <a:spLocks noGrp="1"/>
          </p:cNvSpPr>
          <p:nvPr>
            <p:ph type="sldNum" sz="quarter" idx="12"/>
          </p:nvPr>
        </p:nvSpPr>
        <p:spPr/>
        <p:txBody>
          <a:bodyPr/>
          <a:lstStyle/>
          <a:p>
            <a:fld id="{C413443F-AA25-4B4F-AEAF-68BBC3B2A844}" type="slidenum">
              <a:rPr lang="en-IN" smtClean="0"/>
              <a:t>86</a:t>
            </a:fld>
            <a:endParaRPr lang="en-IN"/>
          </a:p>
        </p:txBody>
      </p:sp>
      <p:pic>
        <p:nvPicPr>
          <p:cNvPr id="6" name="Picture 5">
            <a:extLst>
              <a:ext uri="{FF2B5EF4-FFF2-40B4-BE49-F238E27FC236}">
                <a16:creationId xmlns="" xmlns:a16="http://schemas.microsoft.com/office/drawing/2014/main" id="{250970AD-ED31-9F10-8FD0-1BA215C825B5}"/>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27318835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583886-800F-4FB1-AD74-BB78924B3A36}"/>
              </a:ext>
            </a:extLst>
          </p:cNvPr>
          <p:cNvSpPr>
            <a:spLocks noGrp="1"/>
          </p:cNvSpPr>
          <p:nvPr>
            <p:ph type="title"/>
          </p:nvPr>
        </p:nvSpPr>
        <p:spPr/>
        <p:txBody>
          <a:bodyPr/>
          <a:lstStyle/>
          <a:p>
            <a:r>
              <a:rPr lang="en-US" b="1" dirty="0"/>
              <a:t>Comparison between RM1 and RM2</a:t>
            </a:r>
            <a:endParaRPr lang="en-AE" b="1" dirty="0"/>
          </a:p>
        </p:txBody>
      </p:sp>
      <p:sp>
        <p:nvSpPr>
          <p:cNvPr id="3" name="Content Placeholder 2">
            <a:extLst>
              <a:ext uri="{FF2B5EF4-FFF2-40B4-BE49-F238E27FC236}">
                <a16:creationId xmlns="" xmlns:a16="http://schemas.microsoft.com/office/drawing/2014/main" id="{3CAC8D0F-441A-4AA7-9502-BE463602D511}"/>
              </a:ext>
            </a:extLst>
          </p:cNvPr>
          <p:cNvSpPr>
            <a:spLocks noGrp="1"/>
          </p:cNvSpPr>
          <p:nvPr>
            <p:ph idx="1"/>
          </p:nvPr>
        </p:nvSpPr>
        <p:spPr/>
        <p:txBody>
          <a:bodyPr>
            <a:normAutofit lnSpcReduction="10000"/>
          </a:bodyPr>
          <a:lstStyle/>
          <a:p>
            <a:pPr marL="0" indent="0">
              <a:buNone/>
            </a:pPr>
            <a:r>
              <a:rPr lang="en-US" dirty="0"/>
              <a:t>A comparison of ITU-T RM1 with the CISCO IoT reference model (RM2) can be made as follows:</a:t>
            </a:r>
          </a:p>
          <a:p>
            <a:r>
              <a:rPr lang="en-US" dirty="0"/>
              <a:t>RM1 L4 capabilities are similar to RM2 collaborations and processes, and application </a:t>
            </a:r>
            <a:r>
              <a:rPr lang="en-IN" dirty="0"/>
              <a:t>top two levels.</a:t>
            </a:r>
          </a:p>
          <a:p>
            <a:r>
              <a:rPr lang="en-US" dirty="0"/>
              <a:t>RM1 L3 capabilities are similar to RM2 three middle-level functions of data abstraction </a:t>
            </a:r>
            <a:r>
              <a:rPr lang="en-IN" dirty="0"/>
              <a:t>accumulation, analysis and transformation.</a:t>
            </a:r>
          </a:p>
          <a:p>
            <a:r>
              <a:rPr lang="en-US" dirty="0"/>
              <a:t>RM1 L2 layer capabilities are similar to RM2 functions at connectivity level.</a:t>
            </a:r>
          </a:p>
          <a:p>
            <a:r>
              <a:rPr lang="en-US" dirty="0"/>
              <a:t>RM1 L1 device layer capabilities are similar to RM2 functions at physical devices level.</a:t>
            </a:r>
            <a:endParaRPr lang="en-AE" dirty="0"/>
          </a:p>
          <a:p>
            <a:endParaRPr lang="en-AE" dirty="0"/>
          </a:p>
        </p:txBody>
      </p:sp>
      <p:sp>
        <p:nvSpPr>
          <p:cNvPr id="4" name="Footer Placeholder 3">
            <a:extLst>
              <a:ext uri="{FF2B5EF4-FFF2-40B4-BE49-F238E27FC236}">
                <a16:creationId xmlns="" xmlns:a16="http://schemas.microsoft.com/office/drawing/2014/main" id="{36658525-1C94-407B-8BB7-5530A54D9DB2}"/>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D674366B-6637-4670-AFA9-ADFAA7525BEF}"/>
              </a:ext>
            </a:extLst>
          </p:cNvPr>
          <p:cNvSpPr>
            <a:spLocks noGrp="1"/>
          </p:cNvSpPr>
          <p:nvPr>
            <p:ph type="sldNum" sz="quarter" idx="12"/>
          </p:nvPr>
        </p:nvSpPr>
        <p:spPr/>
        <p:txBody>
          <a:bodyPr/>
          <a:lstStyle/>
          <a:p>
            <a:fld id="{C413443F-AA25-4B4F-AEAF-68BBC3B2A844}" type="slidenum">
              <a:rPr lang="en-IN" smtClean="0"/>
              <a:t>87</a:t>
            </a:fld>
            <a:endParaRPr lang="en-IN"/>
          </a:p>
        </p:txBody>
      </p:sp>
      <p:pic>
        <p:nvPicPr>
          <p:cNvPr id="6" name="Picture 5">
            <a:extLst>
              <a:ext uri="{FF2B5EF4-FFF2-40B4-BE49-F238E27FC236}">
                <a16:creationId xmlns="" xmlns:a16="http://schemas.microsoft.com/office/drawing/2014/main" id="{BB7D04B8-A384-76EB-8ABB-1F3D0E3E60B3}"/>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29024446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0A9780-1BFD-4516-B00E-47779D032F5D}"/>
              </a:ext>
            </a:extLst>
          </p:cNvPr>
          <p:cNvSpPr>
            <a:spLocks noGrp="1"/>
          </p:cNvSpPr>
          <p:nvPr>
            <p:ph type="title"/>
          </p:nvPr>
        </p:nvSpPr>
        <p:spPr>
          <a:xfrm>
            <a:off x="139460" y="667050"/>
            <a:ext cx="3432191" cy="1325563"/>
          </a:xfrm>
        </p:spPr>
        <p:txBody>
          <a:bodyPr>
            <a:noAutofit/>
          </a:bodyPr>
          <a:lstStyle/>
          <a:p>
            <a:r>
              <a:rPr lang="en-US" sz="3200" b="1" dirty="0"/>
              <a:t>2.2.3 ETSI M2M Domains and High-level Capabilities</a:t>
            </a:r>
            <a:endParaRPr lang="en-AE" sz="3200" b="1" dirty="0"/>
          </a:p>
        </p:txBody>
      </p:sp>
      <p:sp>
        <p:nvSpPr>
          <p:cNvPr id="4" name="Footer Placeholder 3">
            <a:extLst>
              <a:ext uri="{FF2B5EF4-FFF2-40B4-BE49-F238E27FC236}">
                <a16:creationId xmlns="" xmlns:a16="http://schemas.microsoft.com/office/drawing/2014/main" id="{23D47888-45A8-45E6-81FC-9A8C7C5B2AC0}"/>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DAF2FC20-9A2D-419D-A0ED-77CADE7DE6C5}"/>
              </a:ext>
            </a:extLst>
          </p:cNvPr>
          <p:cNvSpPr>
            <a:spLocks noGrp="1"/>
          </p:cNvSpPr>
          <p:nvPr>
            <p:ph type="sldNum" sz="quarter" idx="12"/>
          </p:nvPr>
        </p:nvSpPr>
        <p:spPr/>
        <p:txBody>
          <a:bodyPr/>
          <a:lstStyle/>
          <a:p>
            <a:fld id="{C413443F-AA25-4B4F-AEAF-68BBC3B2A844}" type="slidenum">
              <a:rPr lang="en-IN" smtClean="0"/>
              <a:t>88</a:t>
            </a:fld>
            <a:endParaRPr lang="en-IN"/>
          </a:p>
        </p:txBody>
      </p:sp>
      <p:pic>
        <p:nvPicPr>
          <p:cNvPr id="7" name="Picture 6">
            <a:extLst>
              <a:ext uri="{FF2B5EF4-FFF2-40B4-BE49-F238E27FC236}">
                <a16:creationId xmlns="" xmlns:a16="http://schemas.microsoft.com/office/drawing/2014/main" id="{8879D8FD-0FC1-357A-8BC7-49B0757529F8}"/>
              </a:ext>
            </a:extLst>
          </p:cNvPr>
          <p:cNvPicPr>
            <a:picLocks noChangeAspect="1"/>
          </p:cNvPicPr>
          <p:nvPr/>
        </p:nvPicPr>
        <p:blipFill>
          <a:blip r:embed="rId2"/>
          <a:stretch>
            <a:fillRect/>
          </a:stretch>
        </p:blipFill>
        <p:spPr>
          <a:xfrm>
            <a:off x="10955468" y="31108"/>
            <a:ext cx="1131554" cy="1010292"/>
          </a:xfrm>
          <a:prstGeom prst="rect">
            <a:avLst/>
          </a:prstGeom>
        </p:spPr>
      </p:pic>
      <p:pic>
        <p:nvPicPr>
          <p:cNvPr id="9" name="Picture 8">
            <a:extLst>
              <a:ext uri="{FF2B5EF4-FFF2-40B4-BE49-F238E27FC236}">
                <a16:creationId xmlns="" xmlns:a16="http://schemas.microsoft.com/office/drawing/2014/main" id="{54A385FB-06E3-4BDA-9B08-E97ED0BD2753}"/>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416"/>
          <a:stretch/>
        </p:blipFill>
        <p:spPr>
          <a:xfrm>
            <a:off x="3165893" y="494285"/>
            <a:ext cx="9026107" cy="5862065"/>
          </a:xfrm>
          <a:prstGeom prst="rect">
            <a:avLst/>
          </a:prstGeom>
        </p:spPr>
      </p:pic>
    </p:spTree>
    <p:extLst>
      <p:ext uri="{BB962C8B-B14F-4D97-AF65-F5344CB8AC3E}">
        <p14:creationId xmlns:p14="http://schemas.microsoft.com/office/powerpoint/2010/main" val="23498703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CFC150-56FE-4D17-A11B-FD684804908C}"/>
              </a:ext>
            </a:extLst>
          </p:cNvPr>
          <p:cNvSpPr>
            <a:spLocks noGrp="1"/>
          </p:cNvSpPr>
          <p:nvPr>
            <p:ph type="title"/>
          </p:nvPr>
        </p:nvSpPr>
        <p:spPr>
          <a:xfrm>
            <a:off x="296333" y="255059"/>
            <a:ext cx="10515600" cy="1325563"/>
          </a:xfrm>
        </p:spPr>
        <p:txBody>
          <a:bodyPr>
            <a:noAutofit/>
          </a:bodyPr>
          <a:lstStyle/>
          <a:p>
            <a:r>
              <a:rPr lang="en-US" sz="2800" b="1" dirty="0"/>
              <a:t>Case Study : What are domains and their service capabilities in ETSI high-level architecture for applications and services </a:t>
            </a:r>
            <a:r>
              <a:rPr lang="en-IN" sz="2800" b="1" dirty="0"/>
              <a:t>in Internet of ATM machines?</a:t>
            </a:r>
            <a:endParaRPr lang="en-AE" sz="2800" b="1" dirty="0"/>
          </a:p>
        </p:txBody>
      </p:sp>
      <p:sp>
        <p:nvSpPr>
          <p:cNvPr id="3" name="Content Placeholder 2">
            <a:extLst>
              <a:ext uri="{FF2B5EF4-FFF2-40B4-BE49-F238E27FC236}">
                <a16:creationId xmlns="" xmlns:a16="http://schemas.microsoft.com/office/drawing/2014/main" id="{E0D5B602-1395-40C9-9A5C-F95A8BF4FBF0}"/>
              </a:ext>
            </a:extLst>
          </p:cNvPr>
          <p:cNvSpPr>
            <a:spLocks noGrp="1"/>
          </p:cNvSpPr>
          <p:nvPr>
            <p:ph idx="1"/>
          </p:nvPr>
        </p:nvSpPr>
        <p:spPr>
          <a:xfrm>
            <a:off x="838200" y="1825624"/>
            <a:ext cx="10515600" cy="4530725"/>
          </a:xfrm>
        </p:spPr>
        <p:txBody>
          <a:bodyPr>
            <a:normAutofit fontScale="92500" lnSpcReduction="20000"/>
          </a:bodyPr>
          <a:lstStyle/>
          <a:p>
            <a:pPr marL="0" indent="0">
              <a:buNone/>
            </a:pPr>
            <a:r>
              <a:rPr lang="en-IN" sz="2000" b="1" dirty="0"/>
              <a:t>Solution</a:t>
            </a:r>
          </a:p>
          <a:p>
            <a:pPr marL="0" indent="0">
              <a:buNone/>
            </a:pPr>
            <a:r>
              <a:rPr lang="en-US" sz="2000" dirty="0"/>
              <a:t>ETSI high-level architecture for applications and services in Internet of ATM machines has two domains:</a:t>
            </a:r>
          </a:p>
          <a:p>
            <a:pPr marL="0" indent="0">
              <a:buNone/>
            </a:pPr>
            <a:r>
              <a:rPr lang="en-US" sz="2000" b="1" dirty="0"/>
              <a:t>Device and gateway domain:</a:t>
            </a:r>
          </a:p>
          <a:p>
            <a:r>
              <a:rPr lang="en-US" sz="2000" dirty="0"/>
              <a:t>Device refer to cards and ATMs, while ATM service capabilities and ATM applications are present at the ATM gateway. The gateway has system for acquiring the card as well as banking data. Data interchange between an ATM machine and the bank server takes place through the gateway. </a:t>
            </a:r>
          </a:p>
          <a:p>
            <a:r>
              <a:rPr lang="en-US" sz="2000" dirty="0"/>
              <a:t>The domain has cash dispensing and surveillance systems. </a:t>
            </a:r>
          </a:p>
          <a:p>
            <a:r>
              <a:rPr lang="en-US" sz="2000" dirty="0"/>
              <a:t>All the ATM systems network through an access network. The gateway communicates the data after enriching and transcoding according to the network protocol between an AP and data for the machine.</a:t>
            </a:r>
          </a:p>
          <a:p>
            <a:r>
              <a:rPr lang="en-US" sz="2000" dirty="0"/>
              <a:t>A domain subsystem monitors cash dispensing and other services.</a:t>
            </a:r>
          </a:p>
          <a:p>
            <a:pPr marL="0" indent="0">
              <a:buNone/>
            </a:pPr>
            <a:r>
              <a:rPr lang="en-US" sz="2000" b="1" dirty="0"/>
              <a:t>Applications and network domain: </a:t>
            </a:r>
          </a:p>
          <a:p>
            <a:r>
              <a:rPr lang="en-US" sz="2000" dirty="0"/>
              <a:t>Application and network domain has two functional units—ATM management functions and network management functions. It has banking applications and service capabilities for the ATMs. </a:t>
            </a:r>
          </a:p>
          <a:p>
            <a:r>
              <a:rPr lang="en-US" sz="2000" dirty="0"/>
              <a:t>It communicates with the bank </a:t>
            </a:r>
            <a:r>
              <a:rPr lang="en-US" sz="2000" dirty="0" err="1"/>
              <a:t>CoRE</a:t>
            </a:r>
            <a:r>
              <a:rPr lang="en-US" sz="2000" dirty="0"/>
              <a:t> network which connects all the access </a:t>
            </a:r>
            <a:r>
              <a:rPr lang="en-IN" sz="2000" dirty="0"/>
              <a:t>networks of ATM gateways.</a:t>
            </a:r>
            <a:endParaRPr lang="en-AE" sz="2000" dirty="0"/>
          </a:p>
        </p:txBody>
      </p:sp>
      <p:sp>
        <p:nvSpPr>
          <p:cNvPr id="4" name="Footer Placeholder 3">
            <a:extLst>
              <a:ext uri="{FF2B5EF4-FFF2-40B4-BE49-F238E27FC236}">
                <a16:creationId xmlns="" xmlns:a16="http://schemas.microsoft.com/office/drawing/2014/main" id="{4C8C8EDE-E3C7-47BF-8BCA-92228C16D997}"/>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BA92440D-0715-4F83-99AD-79256D4AFEA9}"/>
              </a:ext>
            </a:extLst>
          </p:cNvPr>
          <p:cNvSpPr>
            <a:spLocks noGrp="1"/>
          </p:cNvSpPr>
          <p:nvPr>
            <p:ph type="sldNum" sz="quarter" idx="12"/>
          </p:nvPr>
        </p:nvSpPr>
        <p:spPr/>
        <p:txBody>
          <a:bodyPr/>
          <a:lstStyle/>
          <a:p>
            <a:fld id="{C413443F-AA25-4B4F-AEAF-68BBC3B2A844}" type="slidenum">
              <a:rPr lang="en-IN" smtClean="0"/>
              <a:t>89</a:t>
            </a:fld>
            <a:endParaRPr lang="en-IN"/>
          </a:p>
        </p:txBody>
      </p:sp>
      <p:pic>
        <p:nvPicPr>
          <p:cNvPr id="6" name="Picture 5">
            <a:extLst>
              <a:ext uri="{FF2B5EF4-FFF2-40B4-BE49-F238E27FC236}">
                <a16:creationId xmlns="" xmlns:a16="http://schemas.microsoft.com/office/drawing/2014/main" id="{FB1B9C6D-8929-DEA4-60BC-0E7416735081}"/>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4099513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0C010F-3D9D-D7FC-2DFD-9D2A6B93F45D}"/>
              </a:ext>
            </a:extLst>
          </p:cNvPr>
          <p:cNvSpPr>
            <a:spLocks noGrp="1"/>
          </p:cNvSpPr>
          <p:nvPr>
            <p:ph type="title"/>
          </p:nvPr>
        </p:nvSpPr>
        <p:spPr/>
        <p:txBody>
          <a:bodyPr/>
          <a:lstStyle/>
          <a:p>
            <a:endParaRPr lang="en-IN"/>
          </a:p>
        </p:txBody>
      </p:sp>
      <p:pic>
        <p:nvPicPr>
          <p:cNvPr id="4" name="Content Placeholder 3">
            <a:extLst>
              <a:ext uri="{FF2B5EF4-FFF2-40B4-BE49-F238E27FC236}">
                <a16:creationId xmlns="" xmlns:a16="http://schemas.microsoft.com/office/drawing/2014/main" id="{2DC45E0F-849A-762B-3AB7-D4868E896DA5}"/>
              </a:ext>
            </a:extLst>
          </p:cNvPr>
          <p:cNvPicPr>
            <a:picLocks noGrp="1" noChangeAspect="1"/>
          </p:cNvPicPr>
          <p:nvPr>
            <p:ph idx="1"/>
          </p:nvPr>
        </p:nvPicPr>
        <p:blipFill>
          <a:blip r:embed="rId2"/>
          <a:stretch>
            <a:fillRect/>
          </a:stretch>
        </p:blipFill>
        <p:spPr>
          <a:xfrm>
            <a:off x="0" y="-466530"/>
            <a:ext cx="12192000" cy="7837714"/>
          </a:xfrm>
          <a:prstGeom prst="rect">
            <a:avLst/>
          </a:prstGeom>
        </p:spPr>
      </p:pic>
      <p:sp>
        <p:nvSpPr>
          <p:cNvPr id="5" name="Slide Number Placeholder 4">
            <a:extLst>
              <a:ext uri="{FF2B5EF4-FFF2-40B4-BE49-F238E27FC236}">
                <a16:creationId xmlns="" xmlns:a16="http://schemas.microsoft.com/office/drawing/2014/main" id="{FB4EACBE-62D9-1DAF-EB5D-686FA801D127}"/>
              </a:ext>
            </a:extLst>
          </p:cNvPr>
          <p:cNvSpPr>
            <a:spLocks noGrp="1"/>
          </p:cNvSpPr>
          <p:nvPr>
            <p:ph type="sldNum" sz="quarter" idx="12"/>
          </p:nvPr>
        </p:nvSpPr>
        <p:spPr/>
        <p:txBody>
          <a:bodyPr/>
          <a:lstStyle/>
          <a:p>
            <a:fld id="{C413443F-AA25-4B4F-AEAF-68BBC3B2A844}" type="slidenum">
              <a:rPr lang="en-IN" smtClean="0"/>
              <a:t>9</a:t>
            </a:fld>
            <a:endParaRPr lang="en-IN"/>
          </a:p>
        </p:txBody>
      </p:sp>
      <p:pic>
        <p:nvPicPr>
          <p:cNvPr id="6" name="Picture 5">
            <a:extLst>
              <a:ext uri="{FF2B5EF4-FFF2-40B4-BE49-F238E27FC236}">
                <a16:creationId xmlns="" xmlns:a16="http://schemas.microsoft.com/office/drawing/2014/main" id="{1004C872-90BA-C55E-464E-41DEA89DB437}"/>
              </a:ext>
            </a:extLst>
          </p:cNvPr>
          <p:cNvPicPr>
            <a:picLocks noChangeAspect="1"/>
          </p:cNvPicPr>
          <p:nvPr/>
        </p:nvPicPr>
        <p:blipFill>
          <a:blip r:embed="rId3"/>
          <a:stretch>
            <a:fillRect/>
          </a:stretch>
        </p:blipFill>
        <p:spPr>
          <a:xfrm>
            <a:off x="10854041" y="-466530"/>
            <a:ext cx="1337959" cy="1194578"/>
          </a:xfrm>
          <a:prstGeom prst="rect">
            <a:avLst/>
          </a:prstGeom>
        </p:spPr>
      </p:pic>
      <p:sp>
        <p:nvSpPr>
          <p:cNvPr id="7" name="Footer Placeholder 5">
            <a:extLst>
              <a:ext uri="{FF2B5EF4-FFF2-40B4-BE49-F238E27FC236}">
                <a16:creationId xmlns="" xmlns:a16="http://schemas.microsoft.com/office/drawing/2014/main" id="{A6F28351-FD4B-4B3F-9000-7BE445AF7DBC}"/>
              </a:ext>
            </a:extLst>
          </p:cNvPr>
          <p:cNvSpPr>
            <a:spLocks noGrp="1"/>
          </p:cNvSpPr>
          <p:nvPr>
            <p:ph type="ftr" sz="quarter" idx="11"/>
          </p:nvPr>
        </p:nvSpPr>
        <p:spPr>
          <a:xfrm>
            <a:off x="4038600" y="6356350"/>
            <a:ext cx="4114800" cy="365125"/>
          </a:xfrm>
        </p:spPr>
        <p:txBody>
          <a:bodyPr/>
          <a:lstStyle/>
          <a:p>
            <a:r>
              <a:rPr lang="en-US"/>
              <a:t>Dept. of Computer Science</a:t>
            </a:r>
            <a:endParaRPr lang="en-IN" dirty="0"/>
          </a:p>
        </p:txBody>
      </p:sp>
    </p:spTree>
    <p:extLst>
      <p:ext uri="{BB962C8B-B14F-4D97-AF65-F5344CB8AC3E}">
        <p14:creationId xmlns:p14="http://schemas.microsoft.com/office/powerpoint/2010/main" val="25308168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EAD1F4-72B0-4195-8822-A1DA7FC0C8D0}"/>
              </a:ext>
            </a:extLst>
          </p:cNvPr>
          <p:cNvSpPr>
            <a:spLocks noGrp="1"/>
          </p:cNvSpPr>
          <p:nvPr>
            <p:ph type="title"/>
          </p:nvPr>
        </p:nvSpPr>
        <p:spPr/>
        <p:txBody>
          <a:bodyPr/>
          <a:lstStyle/>
          <a:p>
            <a:r>
              <a:rPr lang="en-IN" b="1" dirty="0"/>
              <a:t>2.3 COMMUNICATION TECHNOLOGIES</a:t>
            </a:r>
            <a:endParaRPr lang="en-AE" b="1" dirty="0"/>
          </a:p>
        </p:txBody>
      </p:sp>
      <p:sp>
        <p:nvSpPr>
          <p:cNvPr id="3" name="Content Placeholder 2">
            <a:extLst>
              <a:ext uri="{FF2B5EF4-FFF2-40B4-BE49-F238E27FC236}">
                <a16:creationId xmlns="" xmlns:a16="http://schemas.microsoft.com/office/drawing/2014/main" id="{A8D95077-36F5-465C-A920-9D0741DCEC28}"/>
              </a:ext>
            </a:extLst>
          </p:cNvPr>
          <p:cNvSpPr>
            <a:spLocks noGrp="1"/>
          </p:cNvSpPr>
          <p:nvPr>
            <p:ph idx="1"/>
          </p:nvPr>
        </p:nvSpPr>
        <p:spPr>
          <a:xfrm>
            <a:off x="838199" y="1825625"/>
            <a:ext cx="5076826" cy="4351338"/>
          </a:xfrm>
        </p:spPr>
        <p:txBody>
          <a:bodyPr>
            <a:normAutofit fontScale="92500" lnSpcReduction="10000"/>
          </a:bodyPr>
          <a:lstStyle/>
          <a:p>
            <a:r>
              <a:rPr lang="en-US" dirty="0"/>
              <a:t>Physical </a:t>
            </a:r>
            <a:r>
              <a:rPr lang="en-US" dirty="0" smtClean="0"/>
              <a:t>and data-link </a:t>
            </a:r>
            <a:r>
              <a:rPr lang="en-US" dirty="0"/>
              <a:t>layer in the model consists of a LAN/PAN.</a:t>
            </a:r>
          </a:p>
          <a:p>
            <a:r>
              <a:rPr lang="en-US" dirty="0"/>
              <a:t>A local network of IoT or M2M device deploys one of the two types of technologies - wireless or wired communication technologies.</a:t>
            </a:r>
          </a:p>
          <a:p>
            <a:r>
              <a:rPr lang="en-US" dirty="0"/>
              <a:t>Figure 2.4 Connected devices 1st to </a:t>
            </a:r>
            <a:r>
              <a:rPr lang="en-US" dirty="0" err="1"/>
              <a:t>ith</a:t>
            </a:r>
            <a:r>
              <a:rPr lang="en-US" dirty="0"/>
              <a:t> connected to the local network and gateway using the WPAN or </a:t>
            </a:r>
            <a:r>
              <a:rPr lang="en-IN" dirty="0" smtClean="0"/>
              <a:t>LPWAN network protocols</a:t>
            </a:r>
            <a:endParaRPr lang="en-AE" dirty="0"/>
          </a:p>
        </p:txBody>
      </p:sp>
      <p:sp>
        <p:nvSpPr>
          <p:cNvPr id="4" name="Footer Placeholder 3">
            <a:extLst>
              <a:ext uri="{FF2B5EF4-FFF2-40B4-BE49-F238E27FC236}">
                <a16:creationId xmlns="" xmlns:a16="http://schemas.microsoft.com/office/drawing/2014/main" id="{DEC14227-C183-4C3C-9C5D-368BAEB8B440}"/>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DA6425B8-D13A-4008-AD9A-201B11D3D07D}"/>
              </a:ext>
            </a:extLst>
          </p:cNvPr>
          <p:cNvSpPr>
            <a:spLocks noGrp="1"/>
          </p:cNvSpPr>
          <p:nvPr>
            <p:ph type="sldNum" sz="quarter" idx="12"/>
          </p:nvPr>
        </p:nvSpPr>
        <p:spPr/>
        <p:txBody>
          <a:bodyPr/>
          <a:lstStyle/>
          <a:p>
            <a:fld id="{C413443F-AA25-4B4F-AEAF-68BBC3B2A844}" type="slidenum">
              <a:rPr lang="en-IN" smtClean="0"/>
              <a:t>90</a:t>
            </a:fld>
            <a:endParaRPr lang="en-IN"/>
          </a:p>
        </p:txBody>
      </p:sp>
      <p:pic>
        <p:nvPicPr>
          <p:cNvPr id="6" name="Picture 5">
            <a:extLst>
              <a:ext uri="{FF2B5EF4-FFF2-40B4-BE49-F238E27FC236}">
                <a16:creationId xmlns="" xmlns:a16="http://schemas.microsoft.com/office/drawing/2014/main" id="{19C18102-D47F-4EA1-A72A-040BF768BC7E}"/>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6086" t="2732"/>
          <a:stretch/>
        </p:blipFill>
        <p:spPr>
          <a:xfrm>
            <a:off x="6691313" y="1523206"/>
            <a:ext cx="4267200" cy="4956176"/>
          </a:xfrm>
          <a:prstGeom prst="rect">
            <a:avLst/>
          </a:prstGeom>
        </p:spPr>
      </p:pic>
      <p:pic>
        <p:nvPicPr>
          <p:cNvPr id="7" name="Picture 6">
            <a:extLst>
              <a:ext uri="{FF2B5EF4-FFF2-40B4-BE49-F238E27FC236}">
                <a16:creationId xmlns="" xmlns:a16="http://schemas.microsoft.com/office/drawing/2014/main" id="{07D15705-E3E7-F827-9C2D-D91A812ACD9F}"/>
              </a:ext>
            </a:extLst>
          </p:cNvPr>
          <p:cNvPicPr>
            <a:picLocks noChangeAspect="1"/>
          </p:cNvPicPr>
          <p:nvPr/>
        </p:nvPicPr>
        <p:blipFill>
          <a:blip r:embed="rId4"/>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2464009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1EE19E7-5AEA-4713-88EC-ED186FDCBBAC}"/>
              </a:ext>
            </a:extLst>
          </p:cNvPr>
          <p:cNvSpPr>
            <a:spLocks noGrp="1"/>
          </p:cNvSpPr>
          <p:nvPr>
            <p:ph idx="1"/>
          </p:nvPr>
        </p:nvSpPr>
        <p:spPr>
          <a:xfrm>
            <a:off x="838200" y="628650"/>
            <a:ext cx="10515600" cy="5548313"/>
          </a:xfrm>
        </p:spPr>
        <p:txBody>
          <a:bodyPr>
            <a:normAutofit fontScale="92500" lnSpcReduction="20000"/>
          </a:bodyPr>
          <a:lstStyle/>
          <a:p>
            <a:r>
              <a:rPr lang="en-IN" b="1" dirty="0"/>
              <a:t>2.3.1 Wireless Communication Technology</a:t>
            </a:r>
          </a:p>
          <a:p>
            <a:pPr lvl="1"/>
            <a:r>
              <a:rPr lang="en-IN" dirty="0"/>
              <a:t>Near-Field Communication</a:t>
            </a:r>
          </a:p>
          <a:p>
            <a:pPr lvl="1"/>
            <a:r>
              <a:rPr lang="en-US" dirty="0"/>
              <a:t>Bluetooth BR/EDR and Bluetooth Low Energy</a:t>
            </a:r>
          </a:p>
          <a:p>
            <a:pPr lvl="1"/>
            <a:r>
              <a:rPr lang="nl-NL" dirty="0"/>
              <a:t>ZigBee IP/ZigBee SE 2.0</a:t>
            </a:r>
          </a:p>
          <a:p>
            <a:pPr lvl="1"/>
            <a:r>
              <a:rPr lang="en-IN" dirty="0"/>
              <a:t>Wi-Fi</a:t>
            </a:r>
          </a:p>
          <a:p>
            <a:pPr lvl="1"/>
            <a:r>
              <a:rPr lang="en-US" dirty="0"/>
              <a:t>RF Transceivers and RF Modules</a:t>
            </a:r>
          </a:p>
          <a:p>
            <a:pPr lvl="1"/>
            <a:r>
              <a:rPr lang="en-IN" dirty="0"/>
              <a:t>GPRS/GSM </a:t>
            </a:r>
            <a:r>
              <a:rPr lang="en-IN" dirty="0" smtClean="0"/>
              <a:t>(</a:t>
            </a:r>
            <a:r>
              <a:rPr lang="en-US" dirty="0"/>
              <a:t>General Packet Radio Service and Global System for Mobile</a:t>
            </a:r>
            <a:r>
              <a:rPr lang="en-IN" dirty="0" smtClean="0"/>
              <a:t>) Cellular </a:t>
            </a:r>
            <a:r>
              <a:rPr lang="en-IN" dirty="0"/>
              <a:t>Networks-Mobile Internet</a:t>
            </a:r>
          </a:p>
          <a:p>
            <a:pPr lvl="1"/>
            <a:r>
              <a:rPr lang="en-IN" dirty="0"/>
              <a:t>Wireless USB</a:t>
            </a:r>
          </a:p>
          <a:p>
            <a:pPr marL="457200" lvl="1" indent="0">
              <a:buNone/>
            </a:pPr>
            <a:endParaRPr lang="en-IN" dirty="0"/>
          </a:p>
          <a:p>
            <a:r>
              <a:rPr lang="en-IN" b="1" dirty="0"/>
              <a:t>2.3.2 Wired Communication Technology</a:t>
            </a:r>
          </a:p>
          <a:p>
            <a:pPr lvl="1"/>
            <a:r>
              <a:rPr lang="en-IN" dirty="0" smtClean="0"/>
              <a:t>UART/USART (</a:t>
            </a:r>
            <a:r>
              <a:rPr lang="en-US" dirty="0"/>
              <a:t>Universal Asynchronous Receiver Transmitter/Universal Synchronous/Asynchronous Receiver Transmitter.</a:t>
            </a:r>
            <a:r>
              <a:rPr lang="en-IN" dirty="0" smtClean="0"/>
              <a:t>) </a:t>
            </a:r>
            <a:r>
              <a:rPr lang="en-IN" dirty="0"/>
              <a:t>Serial Communication</a:t>
            </a:r>
          </a:p>
          <a:p>
            <a:pPr lvl="1"/>
            <a:r>
              <a:rPr lang="en-IN" dirty="0"/>
              <a:t>Serial Peripheral Interface</a:t>
            </a:r>
          </a:p>
          <a:p>
            <a:pPr lvl="1"/>
            <a:r>
              <a:rPr lang="en-IN" dirty="0"/>
              <a:t>I2C Bus</a:t>
            </a:r>
          </a:p>
          <a:p>
            <a:pPr lvl="1"/>
            <a:r>
              <a:rPr lang="en-IN" dirty="0"/>
              <a:t>Wired USB</a:t>
            </a:r>
          </a:p>
          <a:p>
            <a:pPr lvl="1"/>
            <a:r>
              <a:rPr lang="en-IN" dirty="0"/>
              <a:t>Ethernet</a:t>
            </a:r>
            <a:endParaRPr lang="en-AE" dirty="0"/>
          </a:p>
        </p:txBody>
      </p:sp>
      <p:sp>
        <p:nvSpPr>
          <p:cNvPr id="4" name="Footer Placeholder 3">
            <a:extLst>
              <a:ext uri="{FF2B5EF4-FFF2-40B4-BE49-F238E27FC236}">
                <a16:creationId xmlns="" xmlns:a16="http://schemas.microsoft.com/office/drawing/2014/main" id="{8D3671C2-2423-46C1-B595-6FCE6C1038E6}"/>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0BECEED7-0F9F-49D1-A258-5F4C737F8C31}"/>
              </a:ext>
            </a:extLst>
          </p:cNvPr>
          <p:cNvSpPr>
            <a:spLocks noGrp="1"/>
          </p:cNvSpPr>
          <p:nvPr>
            <p:ph type="sldNum" sz="quarter" idx="12"/>
          </p:nvPr>
        </p:nvSpPr>
        <p:spPr/>
        <p:txBody>
          <a:bodyPr/>
          <a:lstStyle/>
          <a:p>
            <a:fld id="{C413443F-AA25-4B4F-AEAF-68BBC3B2A844}" type="slidenum">
              <a:rPr lang="en-IN" smtClean="0"/>
              <a:t>91</a:t>
            </a:fld>
            <a:endParaRPr lang="en-IN"/>
          </a:p>
        </p:txBody>
      </p:sp>
      <p:pic>
        <p:nvPicPr>
          <p:cNvPr id="2" name="Picture 1">
            <a:extLst>
              <a:ext uri="{FF2B5EF4-FFF2-40B4-BE49-F238E27FC236}">
                <a16:creationId xmlns="" xmlns:a16="http://schemas.microsoft.com/office/drawing/2014/main" id="{CCEB0DE7-A047-3F85-BBD5-83871209821E}"/>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30660271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7429F5-EBA9-4B2B-9AD0-B74D96368BEA}"/>
              </a:ext>
            </a:extLst>
          </p:cNvPr>
          <p:cNvSpPr>
            <a:spLocks noGrp="1"/>
          </p:cNvSpPr>
          <p:nvPr>
            <p:ph type="title"/>
          </p:nvPr>
        </p:nvSpPr>
        <p:spPr/>
        <p:txBody>
          <a:bodyPr/>
          <a:lstStyle/>
          <a:p>
            <a:r>
              <a:rPr lang="fr-FR" b="1" dirty="0"/>
              <a:t>2.3.3 Communication Technologies—</a:t>
            </a:r>
            <a:br>
              <a:rPr lang="fr-FR" b="1" dirty="0"/>
            </a:br>
            <a:r>
              <a:rPr lang="fr-FR" b="1" dirty="0"/>
              <a:t>A </a:t>
            </a:r>
            <a:r>
              <a:rPr lang="fr-FR" b="1" dirty="0" err="1"/>
              <a:t>Comparison</a:t>
            </a:r>
            <a:endParaRPr lang="en-AE" b="1" dirty="0"/>
          </a:p>
        </p:txBody>
      </p:sp>
      <p:pic>
        <p:nvPicPr>
          <p:cNvPr id="6" name="Content Placeholder 5">
            <a:extLst>
              <a:ext uri="{FF2B5EF4-FFF2-40B4-BE49-F238E27FC236}">
                <a16:creationId xmlns="" xmlns:a16="http://schemas.microsoft.com/office/drawing/2014/main" id="{AD66C7AB-93CF-4D91-8E4E-D54553D16477}"/>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b="37395"/>
          <a:stretch/>
        </p:blipFill>
        <p:spPr>
          <a:xfrm>
            <a:off x="1187718" y="1690688"/>
            <a:ext cx="10166082" cy="4475758"/>
          </a:xfrm>
          <a:prstGeom prst="rect">
            <a:avLst/>
          </a:prstGeom>
        </p:spPr>
      </p:pic>
      <p:sp>
        <p:nvSpPr>
          <p:cNvPr id="4" name="Footer Placeholder 3">
            <a:extLst>
              <a:ext uri="{FF2B5EF4-FFF2-40B4-BE49-F238E27FC236}">
                <a16:creationId xmlns="" xmlns:a16="http://schemas.microsoft.com/office/drawing/2014/main" id="{5448F012-ED4F-4BED-B5BD-8649FF24E85E}"/>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E69D1CFC-98FF-4C4F-8717-A8A4E32D15A4}"/>
              </a:ext>
            </a:extLst>
          </p:cNvPr>
          <p:cNvSpPr>
            <a:spLocks noGrp="1"/>
          </p:cNvSpPr>
          <p:nvPr>
            <p:ph type="sldNum" sz="quarter" idx="12"/>
          </p:nvPr>
        </p:nvSpPr>
        <p:spPr/>
        <p:txBody>
          <a:bodyPr/>
          <a:lstStyle/>
          <a:p>
            <a:fld id="{C413443F-AA25-4B4F-AEAF-68BBC3B2A844}" type="slidenum">
              <a:rPr lang="en-IN" smtClean="0"/>
              <a:t>92</a:t>
            </a:fld>
            <a:endParaRPr lang="en-IN"/>
          </a:p>
        </p:txBody>
      </p:sp>
      <p:pic>
        <p:nvPicPr>
          <p:cNvPr id="3" name="Picture 2">
            <a:extLst>
              <a:ext uri="{FF2B5EF4-FFF2-40B4-BE49-F238E27FC236}">
                <a16:creationId xmlns="" xmlns:a16="http://schemas.microsoft.com/office/drawing/2014/main" id="{31B3F721-76F8-3744-B79B-2FB1D291988C}"/>
              </a:ext>
            </a:extLst>
          </p:cNvPr>
          <p:cNvPicPr>
            <a:picLocks noChangeAspect="1"/>
          </p:cNvPicPr>
          <p:nvPr/>
        </p:nvPicPr>
        <p:blipFill>
          <a:blip r:embed="rId4"/>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29643966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FA115B-0460-422D-8815-73F759BA5437}"/>
              </a:ext>
            </a:extLst>
          </p:cNvPr>
          <p:cNvSpPr>
            <a:spLocks noGrp="1"/>
          </p:cNvSpPr>
          <p:nvPr>
            <p:ph type="title"/>
          </p:nvPr>
        </p:nvSpPr>
        <p:spPr/>
        <p:txBody>
          <a:bodyPr/>
          <a:lstStyle/>
          <a:p>
            <a:endParaRPr lang="en-AE"/>
          </a:p>
        </p:txBody>
      </p:sp>
      <p:sp>
        <p:nvSpPr>
          <p:cNvPr id="3" name="Content Placeholder 2">
            <a:extLst>
              <a:ext uri="{FF2B5EF4-FFF2-40B4-BE49-F238E27FC236}">
                <a16:creationId xmlns="" xmlns:a16="http://schemas.microsoft.com/office/drawing/2014/main" id="{F89DF5EB-3B0D-43D7-B9EC-BCED11CE77EB}"/>
              </a:ext>
            </a:extLst>
          </p:cNvPr>
          <p:cNvSpPr>
            <a:spLocks noGrp="1"/>
          </p:cNvSpPr>
          <p:nvPr>
            <p:ph idx="1"/>
          </p:nvPr>
        </p:nvSpPr>
        <p:spPr/>
        <p:txBody>
          <a:bodyPr/>
          <a:lstStyle/>
          <a:p>
            <a:endParaRPr lang="en-AE"/>
          </a:p>
        </p:txBody>
      </p:sp>
      <p:sp>
        <p:nvSpPr>
          <p:cNvPr id="4" name="Footer Placeholder 3">
            <a:extLst>
              <a:ext uri="{FF2B5EF4-FFF2-40B4-BE49-F238E27FC236}">
                <a16:creationId xmlns="" xmlns:a16="http://schemas.microsoft.com/office/drawing/2014/main" id="{2119EB81-30D5-4AAD-A4E2-162B3A338A41}"/>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AC6A5C8F-1926-46B9-A827-7F5E54FA46A8}"/>
              </a:ext>
            </a:extLst>
          </p:cNvPr>
          <p:cNvSpPr>
            <a:spLocks noGrp="1"/>
          </p:cNvSpPr>
          <p:nvPr>
            <p:ph type="sldNum" sz="quarter" idx="12"/>
          </p:nvPr>
        </p:nvSpPr>
        <p:spPr/>
        <p:txBody>
          <a:bodyPr/>
          <a:lstStyle/>
          <a:p>
            <a:fld id="{C413443F-AA25-4B4F-AEAF-68BBC3B2A844}" type="slidenum">
              <a:rPr lang="en-IN" smtClean="0"/>
              <a:t>93</a:t>
            </a:fld>
            <a:endParaRPr lang="en-IN"/>
          </a:p>
        </p:txBody>
      </p:sp>
      <p:pic>
        <p:nvPicPr>
          <p:cNvPr id="6" name="Picture 5">
            <a:extLst>
              <a:ext uri="{FF2B5EF4-FFF2-40B4-BE49-F238E27FC236}">
                <a16:creationId xmlns="" xmlns:a16="http://schemas.microsoft.com/office/drawing/2014/main" id="{653AE5B2-9BBC-4988-AEDF-90FD30429B1A}"/>
              </a:ext>
            </a:extLst>
          </p:cNvPr>
          <p:cNvPicPr>
            <a:picLocks noChangeAspect="1"/>
          </p:cNvPicPr>
          <p:nvPr/>
        </p:nvPicPr>
        <p:blipFill>
          <a:blip r:embed="rId2"/>
          <a:stretch>
            <a:fillRect/>
          </a:stretch>
        </p:blipFill>
        <p:spPr>
          <a:xfrm>
            <a:off x="1065747" y="175630"/>
            <a:ext cx="10007066" cy="505407"/>
          </a:xfrm>
          <a:prstGeom prst="rect">
            <a:avLst/>
          </a:prstGeom>
        </p:spPr>
      </p:pic>
      <p:pic>
        <p:nvPicPr>
          <p:cNvPr id="7" name="Picture 6">
            <a:extLst>
              <a:ext uri="{FF2B5EF4-FFF2-40B4-BE49-F238E27FC236}">
                <a16:creationId xmlns="" xmlns:a16="http://schemas.microsoft.com/office/drawing/2014/main" id="{DA7AC510-E623-453E-A98C-5F0369946F6C}"/>
              </a:ext>
            </a:extLst>
          </p:cNvPr>
          <p:cNvPicPr>
            <a:picLocks noChangeAspect="1"/>
          </p:cNvPicPr>
          <p:nvPr/>
        </p:nvPicPr>
        <p:blipFill rotWithShape="1">
          <a:blip r:embed="rId3"/>
          <a:srcRect t="1641"/>
          <a:stretch/>
        </p:blipFill>
        <p:spPr>
          <a:xfrm>
            <a:off x="1092467" y="640512"/>
            <a:ext cx="10023208" cy="6041858"/>
          </a:xfrm>
          <a:prstGeom prst="rect">
            <a:avLst/>
          </a:prstGeom>
        </p:spPr>
      </p:pic>
      <p:pic>
        <p:nvPicPr>
          <p:cNvPr id="8" name="Picture 7">
            <a:extLst>
              <a:ext uri="{FF2B5EF4-FFF2-40B4-BE49-F238E27FC236}">
                <a16:creationId xmlns="" xmlns:a16="http://schemas.microsoft.com/office/drawing/2014/main" id="{846A4C56-D44B-52AC-DFDD-DFE724071110}"/>
              </a:ext>
            </a:extLst>
          </p:cNvPr>
          <p:cNvPicPr>
            <a:picLocks noChangeAspect="1"/>
          </p:cNvPicPr>
          <p:nvPr/>
        </p:nvPicPr>
        <p:blipFill>
          <a:blip r:embed="rId4"/>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25489575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B965E86F-CA05-4F2F-9B09-41CE81608FEB}"/>
              </a:ext>
            </a:extLst>
          </p:cNvPr>
          <p:cNvSpPr>
            <a:spLocks noGrp="1"/>
          </p:cNvSpPr>
          <p:nvPr>
            <p:ph type="ftr" sz="quarter" idx="11"/>
          </p:nvPr>
        </p:nvSpPr>
        <p:spPr>
          <a:xfrm>
            <a:off x="3910012" y="6403975"/>
            <a:ext cx="4114800" cy="365125"/>
          </a:xfrm>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92A6EB98-C077-466D-A56C-CBA2646D1737}"/>
              </a:ext>
            </a:extLst>
          </p:cNvPr>
          <p:cNvSpPr>
            <a:spLocks noGrp="1"/>
          </p:cNvSpPr>
          <p:nvPr>
            <p:ph type="sldNum" sz="quarter" idx="12"/>
          </p:nvPr>
        </p:nvSpPr>
        <p:spPr>
          <a:xfrm>
            <a:off x="8467725" y="6403975"/>
            <a:ext cx="2743200" cy="365125"/>
          </a:xfrm>
        </p:spPr>
        <p:txBody>
          <a:bodyPr/>
          <a:lstStyle/>
          <a:p>
            <a:fld id="{C413443F-AA25-4B4F-AEAF-68BBC3B2A844}" type="slidenum">
              <a:rPr lang="en-IN" smtClean="0"/>
              <a:t>94</a:t>
            </a:fld>
            <a:endParaRPr lang="en-IN" dirty="0"/>
          </a:p>
        </p:txBody>
      </p:sp>
      <p:pic>
        <p:nvPicPr>
          <p:cNvPr id="6" name="Picture 5">
            <a:extLst>
              <a:ext uri="{FF2B5EF4-FFF2-40B4-BE49-F238E27FC236}">
                <a16:creationId xmlns="" xmlns:a16="http://schemas.microsoft.com/office/drawing/2014/main" id="{4AEEBC3B-D08D-4126-8C8E-07942B012ED2}"/>
              </a:ext>
            </a:extLst>
          </p:cNvPr>
          <p:cNvPicPr>
            <a:picLocks noChangeAspect="1"/>
          </p:cNvPicPr>
          <p:nvPr/>
        </p:nvPicPr>
        <p:blipFill>
          <a:blip r:embed="rId2"/>
          <a:stretch>
            <a:fillRect/>
          </a:stretch>
        </p:blipFill>
        <p:spPr>
          <a:xfrm>
            <a:off x="937159" y="547105"/>
            <a:ext cx="10007066" cy="505407"/>
          </a:xfrm>
          <a:prstGeom prst="rect">
            <a:avLst/>
          </a:prstGeom>
        </p:spPr>
      </p:pic>
      <p:pic>
        <p:nvPicPr>
          <p:cNvPr id="7" name="Picture 6">
            <a:extLst>
              <a:ext uri="{FF2B5EF4-FFF2-40B4-BE49-F238E27FC236}">
                <a16:creationId xmlns="" xmlns:a16="http://schemas.microsoft.com/office/drawing/2014/main" id="{10C883DD-E97B-40EA-B113-B90C61DF23BA}"/>
              </a:ext>
            </a:extLst>
          </p:cNvPr>
          <p:cNvPicPr>
            <a:picLocks noChangeAspect="1"/>
          </p:cNvPicPr>
          <p:nvPr/>
        </p:nvPicPr>
        <p:blipFill>
          <a:blip r:embed="rId3"/>
          <a:stretch>
            <a:fillRect/>
          </a:stretch>
        </p:blipFill>
        <p:spPr>
          <a:xfrm>
            <a:off x="962023" y="1052512"/>
            <a:ext cx="9953626" cy="2038542"/>
          </a:xfrm>
          <a:prstGeom prst="rect">
            <a:avLst/>
          </a:prstGeom>
        </p:spPr>
      </p:pic>
      <p:pic>
        <p:nvPicPr>
          <p:cNvPr id="8" name="Picture 7">
            <a:extLst>
              <a:ext uri="{FF2B5EF4-FFF2-40B4-BE49-F238E27FC236}">
                <a16:creationId xmlns="" xmlns:a16="http://schemas.microsoft.com/office/drawing/2014/main" id="{2B3A52E6-30FE-447B-8626-F2C96892EA28}"/>
              </a:ext>
            </a:extLst>
          </p:cNvPr>
          <p:cNvPicPr>
            <a:picLocks noChangeAspect="1"/>
          </p:cNvPicPr>
          <p:nvPr/>
        </p:nvPicPr>
        <p:blipFill>
          <a:blip r:embed="rId4"/>
          <a:stretch>
            <a:fillRect/>
          </a:stretch>
        </p:blipFill>
        <p:spPr>
          <a:xfrm>
            <a:off x="956634" y="3019330"/>
            <a:ext cx="9918565" cy="2995708"/>
          </a:xfrm>
          <a:prstGeom prst="rect">
            <a:avLst/>
          </a:prstGeom>
        </p:spPr>
      </p:pic>
      <p:pic>
        <p:nvPicPr>
          <p:cNvPr id="2" name="Picture 1">
            <a:extLst>
              <a:ext uri="{FF2B5EF4-FFF2-40B4-BE49-F238E27FC236}">
                <a16:creationId xmlns="" xmlns:a16="http://schemas.microsoft.com/office/drawing/2014/main" id="{93A74150-034D-1719-2BB6-A2E99A4AE0E2}"/>
              </a:ext>
            </a:extLst>
          </p:cNvPr>
          <p:cNvPicPr>
            <a:picLocks noChangeAspect="1"/>
          </p:cNvPicPr>
          <p:nvPr/>
        </p:nvPicPr>
        <p:blipFill>
          <a:blip r:embed="rId5"/>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38691991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432FE0D-C7F3-4E79-BB58-31B204E1205F}"/>
              </a:ext>
            </a:extLst>
          </p:cNvPr>
          <p:cNvSpPr>
            <a:spLocks noGrp="1"/>
          </p:cNvSpPr>
          <p:nvPr>
            <p:ph type="title"/>
          </p:nvPr>
        </p:nvSpPr>
        <p:spPr/>
        <p:txBody>
          <a:bodyPr>
            <a:noAutofit/>
          </a:bodyPr>
          <a:lstStyle/>
          <a:p>
            <a:r>
              <a:rPr lang="en-IN" sz="2800" b="1" dirty="0"/>
              <a:t>2.4 DATA ENRICHMENT, DATA CONSOLIDATION AND DEVICE MANAGEMENT AT GATEWAY</a:t>
            </a:r>
            <a:endParaRPr lang="en-AE" sz="2800" b="1" dirty="0"/>
          </a:p>
        </p:txBody>
      </p:sp>
      <p:sp>
        <p:nvSpPr>
          <p:cNvPr id="5" name="Content Placeholder 4">
            <a:extLst>
              <a:ext uri="{FF2B5EF4-FFF2-40B4-BE49-F238E27FC236}">
                <a16:creationId xmlns="" xmlns:a16="http://schemas.microsoft.com/office/drawing/2014/main" id="{6A241782-5D0C-436D-8CAD-B855A0C58C2F}"/>
              </a:ext>
            </a:extLst>
          </p:cNvPr>
          <p:cNvSpPr>
            <a:spLocks noGrp="1"/>
          </p:cNvSpPr>
          <p:nvPr>
            <p:ph idx="1"/>
          </p:nvPr>
        </p:nvSpPr>
        <p:spPr/>
        <p:txBody>
          <a:bodyPr>
            <a:normAutofit fontScale="92500" lnSpcReduction="10000"/>
          </a:bodyPr>
          <a:lstStyle/>
          <a:p>
            <a:r>
              <a:rPr lang="en-US" dirty="0"/>
              <a:t>A gateway at a data-adaptation layer has several functions. </a:t>
            </a:r>
          </a:p>
          <a:p>
            <a:r>
              <a:rPr lang="en-US" dirty="0"/>
              <a:t>These are </a:t>
            </a:r>
            <a:r>
              <a:rPr lang="en-US" i="1" dirty="0"/>
              <a:t>data privacy, data </a:t>
            </a:r>
            <a:r>
              <a:rPr lang="en-IN" i="1" dirty="0"/>
              <a:t>security, data enrichment, data consolidation, transformation </a:t>
            </a:r>
            <a:r>
              <a:rPr lang="en-IN" dirty="0"/>
              <a:t>and</a:t>
            </a:r>
            <a:r>
              <a:rPr lang="en-IN" i="1" dirty="0"/>
              <a:t> device management.</a:t>
            </a:r>
          </a:p>
          <a:p>
            <a:r>
              <a:rPr lang="en-US" dirty="0"/>
              <a:t>A gateway consists of the data enrichment, consolidation and IoT communication frameworks. </a:t>
            </a:r>
          </a:p>
          <a:p>
            <a:r>
              <a:rPr lang="en-US" dirty="0"/>
              <a:t>The communication gateway enables the devices to communicate and network with the web. </a:t>
            </a:r>
          </a:p>
          <a:p>
            <a:r>
              <a:rPr lang="en-US" dirty="0"/>
              <a:t>The communication gateway </a:t>
            </a:r>
            <a:r>
              <a:rPr lang="en-US" dirty="0" smtClean="0"/>
              <a:t>uses </a:t>
            </a:r>
            <a:r>
              <a:rPr lang="en-US" dirty="0"/>
              <a:t>message transport protocols and web communication protocols for the </a:t>
            </a:r>
            <a:r>
              <a:rPr lang="en-IN" dirty="0"/>
              <a:t>Internet.</a:t>
            </a:r>
          </a:p>
          <a:p>
            <a:r>
              <a:rPr lang="en-US" dirty="0"/>
              <a:t>The gateway includes two </a:t>
            </a:r>
            <a:r>
              <a:rPr lang="en-US" dirty="0" smtClean="0"/>
              <a:t>functions: data </a:t>
            </a:r>
            <a:r>
              <a:rPr lang="en-US" dirty="0"/>
              <a:t>management and consolidation, and </a:t>
            </a:r>
            <a:r>
              <a:rPr lang="en-IN" dirty="0"/>
              <a:t>connected device management.</a:t>
            </a:r>
            <a:endParaRPr lang="en-AE" i="1" dirty="0"/>
          </a:p>
        </p:txBody>
      </p:sp>
      <p:sp>
        <p:nvSpPr>
          <p:cNvPr id="2" name="Footer Placeholder 1">
            <a:extLst>
              <a:ext uri="{FF2B5EF4-FFF2-40B4-BE49-F238E27FC236}">
                <a16:creationId xmlns="" xmlns:a16="http://schemas.microsoft.com/office/drawing/2014/main" id="{B716FEEF-00D3-4FBC-B06E-8E8A20366699}"/>
              </a:ext>
            </a:extLst>
          </p:cNvPr>
          <p:cNvSpPr>
            <a:spLocks noGrp="1"/>
          </p:cNvSpPr>
          <p:nvPr>
            <p:ph type="ftr" sz="quarter" idx="11"/>
          </p:nvPr>
        </p:nvSpPr>
        <p:spPr/>
        <p:txBody>
          <a:bodyPr/>
          <a:lstStyle/>
          <a:p>
            <a:r>
              <a:rPr lang="en-US"/>
              <a:t>Dept. of Computer Science</a:t>
            </a:r>
            <a:endParaRPr lang="en-IN" dirty="0"/>
          </a:p>
        </p:txBody>
      </p:sp>
      <p:sp>
        <p:nvSpPr>
          <p:cNvPr id="3" name="Slide Number Placeholder 2">
            <a:extLst>
              <a:ext uri="{FF2B5EF4-FFF2-40B4-BE49-F238E27FC236}">
                <a16:creationId xmlns="" xmlns:a16="http://schemas.microsoft.com/office/drawing/2014/main" id="{213E367B-23BC-44D1-A42D-707B01F65428}"/>
              </a:ext>
            </a:extLst>
          </p:cNvPr>
          <p:cNvSpPr>
            <a:spLocks noGrp="1"/>
          </p:cNvSpPr>
          <p:nvPr>
            <p:ph type="sldNum" sz="quarter" idx="12"/>
          </p:nvPr>
        </p:nvSpPr>
        <p:spPr/>
        <p:txBody>
          <a:bodyPr/>
          <a:lstStyle/>
          <a:p>
            <a:fld id="{C413443F-AA25-4B4F-AEAF-68BBC3B2A844}" type="slidenum">
              <a:rPr lang="en-IN" smtClean="0"/>
              <a:t>95</a:t>
            </a:fld>
            <a:endParaRPr lang="en-IN"/>
          </a:p>
        </p:txBody>
      </p:sp>
      <p:pic>
        <p:nvPicPr>
          <p:cNvPr id="6" name="Picture 5">
            <a:extLst>
              <a:ext uri="{FF2B5EF4-FFF2-40B4-BE49-F238E27FC236}">
                <a16:creationId xmlns="" xmlns:a16="http://schemas.microsoft.com/office/drawing/2014/main" id="{2E5F362A-244B-00AB-ABB0-602024CDF174}"/>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31228503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D4B97B8-9FF0-40E0-862E-23DDD93D444C}"/>
              </a:ext>
            </a:extLst>
          </p:cNvPr>
          <p:cNvSpPr>
            <a:spLocks noGrp="1"/>
          </p:cNvSpPr>
          <p:nvPr>
            <p:ph idx="1"/>
          </p:nvPr>
        </p:nvSpPr>
        <p:spPr>
          <a:xfrm>
            <a:off x="838200" y="6039643"/>
            <a:ext cx="10515600" cy="633413"/>
          </a:xfrm>
        </p:spPr>
        <p:txBody>
          <a:bodyPr>
            <a:normAutofit fontScale="85000" lnSpcReduction="20000"/>
          </a:bodyPr>
          <a:lstStyle/>
          <a:p>
            <a:pPr marL="0" indent="0">
              <a:buNone/>
            </a:pPr>
            <a:r>
              <a:rPr lang="en-IN" dirty="0"/>
              <a:t>Figure 2.7 </a:t>
            </a:r>
            <a:r>
              <a:rPr lang="en-US" dirty="0"/>
              <a:t>IoT or M2M gateway consisting of data enrichment and consolidation, device management and communication frameworks at the adaptation layer</a:t>
            </a:r>
            <a:endParaRPr lang="en-AE" dirty="0"/>
          </a:p>
        </p:txBody>
      </p:sp>
      <p:sp>
        <p:nvSpPr>
          <p:cNvPr id="5" name="Slide Number Placeholder 4">
            <a:extLst>
              <a:ext uri="{FF2B5EF4-FFF2-40B4-BE49-F238E27FC236}">
                <a16:creationId xmlns="" xmlns:a16="http://schemas.microsoft.com/office/drawing/2014/main" id="{2B708CE8-7BD7-4DDA-8F10-7C6F169CE23C}"/>
              </a:ext>
            </a:extLst>
          </p:cNvPr>
          <p:cNvSpPr>
            <a:spLocks noGrp="1"/>
          </p:cNvSpPr>
          <p:nvPr>
            <p:ph type="sldNum" sz="quarter" idx="12"/>
          </p:nvPr>
        </p:nvSpPr>
        <p:spPr/>
        <p:txBody>
          <a:bodyPr/>
          <a:lstStyle/>
          <a:p>
            <a:fld id="{C413443F-AA25-4B4F-AEAF-68BBC3B2A844}" type="slidenum">
              <a:rPr lang="en-IN" smtClean="0"/>
              <a:t>96</a:t>
            </a:fld>
            <a:endParaRPr lang="en-IN"/>
          </a:p>
        </p:txBody>
      </p:sp>
      <p:pic>
        <p:nvPicPr>
          <p:cNvPr id="6" name="Picture 5">
            <a:extLst>
              <a:ext uri="{FF2B5EF4-FFF2-40B4-BE49-F238E27FC236}">
                <a16:creationId xmlns="" xmlns:a16="http://schemas.microsoft.com/office/drawing/2014/main" id="{A8D5ACFD-70B9-44DC-B7B6-73EE44E0B3E1}"/>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966786" y="136525"/>
            <a:ext cx="10515599" cy="5813845"/>
          </a:xfrm>
          <a:prstGeom prst="rect">
            <a:avLst/>
          </a:prstGeom>
        </p:spPr>
      </p:pic>
      <p:sp>
        <p:nvSpPr>
          <p:cNvPr id="2" name="Footer Placeholder 1">
            <a:extLst>
              <a:ext uri="{FF2B5EF4-FFF2-40B4-BE49-F238E27FC236}">
                <a16:creationId xmlns="" xmlns:a16="http://schemas.microsoft.com/office/drawing/2014/main" id="{D55F820B-75B5-85A7-596E-ABBFF2C2A161}"/>
              </a:ext>
            </a:extLst>
          </p:cNvPr>
          <p:cNvSpPr>
            <a:spLocks noGrp="1"/>
          </p:cNvSpPr>
          <p:nvPr>
            <p:ph type="ftr" sz="quarter" idx="11"/>
          </p:nvPr>
        </p:nvSpPr>
        <p:spPr/>
        <p:txBody>
          <a:bodyPr/>
          <a:lstStyle/>
          <a:p>
            <a:r>
              <a:rPr lang="en-US"/>
              <a:t>Dept. of Computer Science</a:t>
            </a:r>
            <a:endParaRPr lang="en-IN" dirty="0"/>
          </a:p>
        </p:txBody>
      </p:sp>
      <p:pic>
        <p:nvPicPr>
          <p:cNvPr id="4" name="Picture 3">
            <a:extLst>
              <a:ext uri="{FF2B5EF4-FFF2-40B4-BE49-F238E27FC236}">
                <a16:creationId xmlns="" xmlns:a16="http://schemas.microsoft.com/office/drawing/2014/main" id="{1159B18C-AD88-210F-13D4-49BD252AEE02}"/>
              </a:ext>
            </a:extLst>
          </p:cNvPr>
          <p:cNvPicPr>
            <a:picLocks noChangeAspect="1"/>
          </p:cNvPicPr>
          <p:nvPr/>
        </p:nvPicPr>
        <p:blipFill>
          <a:blip r:embed="rId4"/>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24044564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335A95-009A-4616-9106-2E574294C3D5}"/>
              </a:ext>
            </a:extLst>
          </p:cNvPr>
          <p:cNvSpPr>
            <a:spLocks noGrp="1"/>
          </p:cNvSpPr>
          <p:nvPr>
            <p:ph type="title"/>
          </p:nvPr>
        </p:nvSpPr>
        <p:spPr/>
        <p:txBody>
          <a:bodyPr/>
          <a:lstStyle/>
          <a:p>
            <a:r>
              <a:rPr lang="en-US" b="1" dirty="0"/>
              <a:t>2.4.1 Data Management and Consolidation Gateway</a:t>
            </a:r>
            <a:endParaRPr lang="en-AE" b="1" dirty="0"/>
          </a:p>
        </p:txBody>
      </p:sp>
      <p:sp>
        <p:nvSpPr>
          <p:cNvPr id="3" name="Content Placeholder 2">
            <a:extLst>
              <a:ext uri="{FF2B5EF4-FFF2-40B4-BE49-F238E27FC236}">
                <a16:creationId xmlns="" xmlns:a16="http://schemas.microsoft.com/office/drawing/2014/main" id="{3217B69B-89FB-4BFB-936C-DFA0CF1A3D1A}"/>
              </a:ext>
            </a:extLst>
          </p:cNvPr>
          <p:cNvSpPr>
            <a:spLocks noGrp="1"/>
          </p:cNvSpPr>
          <p:nvPr>
            <p:ph idx="1"/>
          </p:nvPr>
        </p:nvSpPr>
        <p:spPr/>
        <p:txBody>
          <a:bodyPr>
            <a:normAutofit fontScale="92500" lnSpcReduction="10000"/>
          </a:bodyPr>
          <a:lstStyle/>
          <a:p>
            <a:r>
              <a:rPr lang="en-US" sz="3200" dirty="0"/>
              <a:t>Gateway includes the provisions for one or more of the following functions: </a:t>
            </a:r>
            <a:r>
              <a:rPr lang="en-US" sz="3200" dirty="0" smtClean="0"/>
              <a:t>transcoding (</a:t>
            </a:r>
            <a:r>
              <a:rPr lang="en-IN" sz="3200" dirty="0"/>
              <a:t>Transcoding refers to the conversion of call media from one voice encoding algorithm (also known as a codec or a vocoder) to another</a:t>
            </a:r>
            <a:r>
              <a:rPr lang="en-IN" sz="3200" dirty="0" smtClean="0"/>
              <a:t>.</a:t>
            </a:r>
            <a:r>
              <a:rPr lang="en-US" sz="3200" dirty="0" smtClean="0"/>
              <a:t>) </a:t>
            </a:r>
            <a:r>
              <a:rPr lang="en-US" sz="3200" dirty="0"/>
              <a:t>and data management. </a:t>
            </a:r>
          </a:p>
          <a:p>
            <a:r>
              <a:rPr lang="en-US" sz="3200" dirty="0"/>
              <a:t>Following are data management and consolidation functions:</a:t>
            </a:r>
          </a:p>
          <a:p>
            <a:pPr lvl="1"/>
            <a:r>
              <a:rPr lang="en-IN" sz="2800" dirty="0"/>
              <a:t>Transcoding</a:t>
            </a:r>
          </a:p>
          <a:p>
            <a:pPr lvl="1"/>
            <a:r>
              <a:rPr lang="en-IN" sz="2800" dirty="0"/>
              <a:t>Privacy, security</a:t>
            </a:r>
          </a:p>
          <a:p>
            <a:pPr lvl="1"/>
            <a:r>
              <a:rPr lang="en-IN" sz="2800" dirty="0"/>
              <a:t>Integration</a:t>
            </a:r>
          </a:p>
          <a:p>
            <a:pPr lvl="1"/>
            <a:r>
              <a:rPr lang="en-IN" sz="2800" dirty="0"/>
              <a:t>Compaction and </a:t>
            </a:r>
            <a:r>
              <a:rPr lang="en-IN" sz="2800" dirty="0" smtClean="0"/>
              <a:t>fusion (</a:t>
            </a:r>
            <a:r>
              <a:rPr lang="en-US" sz="2800" dirty="0"/>
              <a:t>Compaction is a technique that combines free memory into a single large chunk, while fusion is a process that combines data from multiple sources</a:t>
            </a:r>
            <a:r>
              <a:rPr lang="en-US" sz="2800" dirty="0" smtClean="0"/>
              <a:t>.)</a:t>
            </a:r>
            <a:endParaRPr lang="en-AE" sz="2800" dirty="0"/>
          </a:p>
        </p:txBody>
      </p:sp>
      <p:sp>
        <p:nvSpPr>
          <p:cNvPr id="4" name="Footer Placeholder 3">
            <a:extLst>
              <a:ext uri="{FF2B5EF4-FFF2-40B4-BE49-F238E27FC236}">
                <a16:creationId xmlns="" xmlns:a16="http://schemas.microsoft.com/office/drawing/2014/main" id="{3A63A749-1C69-41CF-8A64-C5FFDFEB1031}"/>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9F1A7486-9E47-47E2-B317-742CEC2F8BCA}"/>
              </a:ext>
            </a:extLst>
          </p:cNvPr>
          <p:cNvSpPr>
            <a:spLocks noGrp="1"/>
          </p:cNvSpPr>
          <p:nvPr>
            <p:ph type="sldNum" sz="quarter" idx="12"/>
          </p:nvPr>
        </p:nvSpPr>
        <p:spPr/>
        <p:txBody>
          <a:bodyPr/>
          <a:lstStyle/>
          <a:p>
            <a:fld id="{C413443F-AA25-4B4F-AEAF-68BBC3B2A844}" type="slidenum">
              <a:rPr lang="en-IN" smtClean="0"/>
              <a:t>97</a:t>
            </a:fld>
            <a:endParaRPr lang="en-IN"/>
          </a:p>
        </p:txBody>
      </p:sp>
      <p:pic>
        <p:nvPicPr>
          <p:cNvPr id="6" name="Picture 5">
            <a:extLst>
              <a:ext uri="{FF2B5EF4-FFF2-40B4-BE49-F238E27FC236}">
                <a16:creationId xmlns="" xmlns:a16="http://schemas.microsoft.com/office/drawing/2014/main" id="{E7323975-D443-7DCA-3B9E-C1CD459D1B66}"/>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3433034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235A4E-0767-4087-BF92-EA5C9B55AE55}"/>
              </a:ext>
            </a:extLst>
          </p:cNvPr>
          <p:cNvSpPr>
            <a:spLocks noGrp="1"/>
          </p:cNvSpPr>
          <p:nvPr>
            <p:ph type="title"/>
          </p:nvPr>
        </p:nvSpPr>
        <p:spPr/>
        <p:txBody>
          <a:bodyPr/>
          <a:lstStyle/>
          <a:p>
            <a:r>
              <a:rPr lang="en-IN" b="1" dirty="0"/>
              <a:t>Transcoding</a:t>
            </a:r>
            <a:endParaRPr lang="en-AE" b="1" dirty="0"/>
          </a:p>
        </p:txBody>
      </p:sp>
      <p:sp>
        <p:nvSpPr>
          <p:cNvPr id="3" name="Content Placeholder 2">
            <a:extLst>
              <a:ext uri="{FF2B5EF4-FFF2-40B4-BE49-F238E27FC236}">
                <a16:creationId xmlns="" xmlns:a16="http://schemas.microsoft.com/office/drawing/2014/main" id="{DBE31675-851E-4BFE-9CA8-D13F35D63A70}"/>
              </a:ext>
            </a:extLst>
          </p:cNvPr>
          <p:cNvSpPr>
            <a:spLocks noGrp="1"/>
          </p:cNvSpPr>
          <p:nvPr>
            <p:ph idx="1"/>
          </p:nvPr>
        </p:nvSpPr>
        <p:spPr>
          <a:xfrm>
            <a:off x="838200" y="1825624"/>
            <a:ext cx="10515600" cy="4530725"/>
          </a:xfrm>
        </p:spPr>
        <p:txBody>
          <a:bodyPr>
            <a:normAutofit fontScale="85000" lnSpcReduction="20000"/>
          </a:bodyPr>
          <a:lstStyle/>
          <a:p>
            <a:r>
              <a:rPr lang="en-US" dirty="0"/>
              <a:t>The gateway renders the web response and messages in formats and representations required and acceptable at an IoT device. </a:t>
            </a:r>
          </a:p>
          <a:p>
            <a:pPr marL="0" indent="0">
              <a:buNone/>
            </a:pPr>
            <a:endParaRPr lang="en-US" dirty="0"/>
          </a:p>
          <a:p>
            <a:r>
              <a:rPr lang="en-US" dirty="0"/>
              <a:t>Similarly, the IoT device requests are adapted, converted and changed into required formats acceptable at the server by the </a:t>
            </a:r>
            <a:r>
              <a:rPr lang="en-IN" dirty="0"/>
              <a:t>transcoding software.</a:t>
            </a:r>
          </a:p>
          <a:p>
            <a:endParaRPr lang="en-IN" dirty="0"/>
          </a:p>
          <a:p>
            <a:r>
              <a:rPr lang="en-US" dirty="0"/>
              <a:t>In multimedia data transfer, transcoding </a:t>
            </a:r>
            <a:r>
              <a:rPr lang="en-US" b="1" dirty="0"/>
              <a:t>converts formats, data, and code from server to client devices </a:t>
            </a:r>
            <a:r>
              <a:rPr lang="en-US" dirty="0"/>
              <a:t>like mobile TVs, Internet TVs, VoIP phones, or smartphones. Transcoding applications may also involve filtering, compression, or decompression. </a:t>
            </a:r>
          </a:p>
          <a:p>
            <a:endParaRPr lang="en-US" dirty="0"/>
          </a:p>
          <a:p>
            <a:r>
              <a:rPr lang="en-US" dirty="0"/>
              <a:t>Transcoding proxies can operate on client systems or application servers, providing conversion, computation, and analysis capabilities, while gateways offer conversion and computational capabilities only.</a:t>
            </a:r>
            <a:endParaRPr lang="en-AE" dirty="0"/>
          </a:p>
        </p:txBody>
      </p:sp>
      <p:sp>
        <p:nvSpPr>
          <p:cNvPr id="4" name="Footer Placeholder 3">
            <a:extLst>
              <a:ext uri="{FF2B5EF4-FFF2-40B4-BE49-F238E27FC236}">
                <a16:creationId xmlns="" xmlns:a16="http://schemas.microsoft.com/office/drawing/2014/main" id="{6749C166-172B-4758-B46F-35BD6CE924C5}"/>
              </a:ext>
            </a:extLst>
          </p:cNvPr>
          <p:cNvSpPr>
            <a:spLocks noGrp="1"/>
          </p:cNvSpPr>
          <p:nvPr>
            <p:ph type="ftr" sz="quarter" idx="11"/>
          </p:nvPr>
        </p:nvSpPr>
        <p:spPr/>
        <p:txBody>
          <a:bodyPr/>
          <a:lstStyle/>
          <a:p>
            <a:r>
              <a:rPr lang="en-US"/>
              <a:t>Dept. of Computer Science</a:t>
            </a:r>
            <a:endParaRPr lang="en-IN" dirty="0"/>
          </a:p>
        </p:txBody>
      </p:sp>
      <p:sp>
        <p:nvSpPr>
          <p:cNvPr id="5" name="Slide Number Placeholder 4">
            <a:extLst>
              <a:ext uri="{FF2B5EF4-FFF2-40B4-BE49-F238E27FC236}">
                <a16:creationId xmlns="" xmlns:a16="http://schemas.microsoft.com/office/drawing/2014/main" id="{7D6E8387-ACC0-4519-A790-A7B206956983}"/>
              </a:ext>
            </a:extLst>
          </p:cNvPr>
          <p:cNvSpPr>
            <a:spLocks noGrp="1"/>
          </p:cNvSpPr>
          <p:nvPr>
            <p:ph type="sldNum" sz="quarter" idx="12"/>
          </p:nvPr>
        </p:nvSpPr>
        <p:spPr/>
        <p:txBody>
          <a:bodyPr/>
          <a:lstStyle/>
          <a:p>
            <a:fld id="{C413443F-AA25-4B4F-AEAF-68BBC3B2A844}" type="slidenum">
              <a:rPr lang="en-IN" smtClean="0"/>
              <a:t>98</a:t>
            </a:fld>
            <a:endParaRPr lang="en-IN"/>
          </a:p>
        </p:txBody>
      </p:sp>
      <p:pic>
        <p:nvPicPr>
          <p:cNvPr id="6" name="Picture 5">
            <a:extLst>
              <a:ext uri="{FF2B5EF4-FFF2-40B4-BE49-F238E27FC236}">
                <a16:creationId xmlns="" xmlns:a16="http://schemas.microsoft.com/office/drawing/2014/main" id="{7EE9731A-BF09-E693-F781-B851536FF7F8}"/>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10411506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F0945A-1BAE-4C75-8BA0-54AB2E8C7F6A}"/>
              </a:ext>
            </a:extLst>
          </p:cNvPr>
          <p:cNvSpPr>
            <a:spLocks noGrp="1"/>
          </p:cNvSpPr>
          <p:nvPr>
            <p:ph type="title"/>
          </p:nvPr>
        </p:nvSpPr>
        <p:spPr/>
        <p:txBody>
          <a:bodyPr/>
          <a:lstStyle/>
          <a:p>
            <a:r>
              <a:rPr lang="en-US" b="1" dirty="0"/>
              <a:t>Privacy</a:t>
            </a:r>
            <a:endParaRPr lang="en-AE" b="1" dirty="0"/>
          </a:p>
        </p:txBody>
      </p:sp>
      <p:sp>
        <p:nvSpPr>
          <p:cNvPr id="3" name="Content Placeholder 2">
            <a:extLst>
              <a:ext uri="{FF2B5EF4-FFF2-40B4-BE49-F238E27FC236}">
                <a16:creationId xmlns="" xmlns:a16="http://schemas.microsoft.com/office/drawing/2014/main" id="{790DB3B2-6DFB-463C-8BD9-56C93B543BBE}"/>
              </a:ext>
            </a:extLst>
          </p:cNvPr>
          <p:cNvSpPr>
            <a:spLocks noGrp="1"/>
          </p:cNvSpPr>
          <p:nvPr>
            <p:ph idx="1"/>
          </p:nvPr>
        </p:nvSpPr>
        <p:spPr>
          <a:xfrm>
            <a:off x="838200" y="1497013"/>
            <a:ext cx="10515600" cy="4351338"/>
          </a:xfrm>
        </p:spPr>
        <p:txBody>
          <a:bodyPr>
            <a:noAutofit/>
          </a:bodyPr>
          <a:lstStyle/>
          <a:p>
            <a:r>
              <a:rPr lang="en-US" sz="2000" dirty="0"/>
              <a:t>Privacy is crucial for protecting sensitive data such as patient medical records and inventory information during transfers between locations within a company. When designing applications, it's essential to prioritize privacy considerations, ensuring data remains anonymous to unauthorized recipients.</a:t>
            </a:r>
          </a:p>
          <a:p>
            <a:r>
              <a:rPr lang="en-US" sz="2000" dirty="0">
                <a:highlight>
                  <a:srgbClr val="FFFF00"/>
                </a:highlight>
              </a:rPr>
              <a:t>Key components of a privacy model include:</a:t>
            </a:r>
          </a:p>
          <a:p>
            <a:pPr lvl="1"/>
            <a:r>
              <a:rPr lang="en-US" sz="2000" dirty="0">
                <a:highlight>
                  <a:srgbClr val="FFFF00"/>
                </a:highlight>
              </a:rPr>
              <a:t>Device and application identity management</a:t>
            </a:r>
          </a:p>
          <a:p>
            <a:pPr lvl="1"/>
            <a:r>
              <a:rPr lang="en-US" sz="2000" dirty="0">
                <a:highlight>
                  <a:srgbClr val="FFFF00"/>
                </a:highlight>
              </a:rPr>
              <a:t>Authentication</a:t>
            </a:r>
          </a:p>
          <a:p>
            <a:pPr lvl="1"/>
            <a:r>
              <a:rPr lang="en-US" sz="2000" dirty="0">
                <a:highlight>
                  <a:srgbClr val="FFFF00"/>
                </a:highlight>
              </a:rPr>
              <a:t>Authorization</a:t>
            </a:r>
          </a:p>
          <a:p>
            <a:pPr lvl="1"/>
            <a:r>
              <a:rPr lang="en-US" sz="2000" dirty="0">
                <a:highlight>
                  <a:srgbClr val="FFFF00"/>
                </a:highlight>
              </a:rPr>
              <a:t>Trust</a:t>
            </a:r>
          </a:p>
          <a:p>
            <a:pPr lvl="1"/>
            <a:r>
              <a:rPr lang="en-US" sz="2000" dirty="0">
                <a:highlight>
                  <a:srgbClr val="FFFF00"/>
                </a:highlight>
              </a:rPr>
              <a:t>Reputation</a:t>
            </a:r>
          </a:p>
          <a:p>
            <a:r>
              <a:rPr lang="en-US" sz="2000" dirty="0"/>
              <a:t>Encrypting data sources and managing device IDs help enforce privacy. Analyzed decrypted data should only be accessible to authorized applications or processes. In the context of IoT or M2M data, ensuring data access is restricted to intended beneficiaries is crucial.</a:t>
            </a:r>
          </a:p>
          <a:p>
            <a:r>
              <a:rPr lang="en-US" sz="2000" dirty="0"/>
              <a:t>During data transfer, it's </a:t>
            </a:r>
            <a:r>
              <a:rPr lang="en-US" sz="2000" dirty="0" smtClean="0"/>
              <a:t>vital to </a:t>
            </a:r>
            <a:r>
              <a:rPr lang="en-US" sz="2000" dirty="0"/>
              <a:t>prevent future misuse by stakeholders. Establishing and maintaining trust and reputation are essential </a:t>
            </a:r>
            <a:r>
              <a:rPr lang="en-US" sz="2000" dirty="0" smtClean="0"/>
              <a:t>components.</a:t>
            </a:r>
            <a:endParaRPr lang="en-AE" sz="2000" dirty="0"/>
          </a:p>
        </p:txBody>
      </p:sp>
      <p:sp>
        <p:nvSpPr>
          <p:cNvPr id="4" name="Footer Placeholder 3">
            <a:extLst>
              <a:ext uri="{FF2B5EF4-FFF2-40B4-BE49-F238E27FC236}">
                <a16:creationId xmlns="" xmlns:a16="http://schemas.microsoft.com/office/drawing/2014/main" id="{12F974CE-2A06-422D-81FD-55D417891C89}"/>
              </a:ext>
            </a:extLst>
          </p:cNvPr>
          <p:cNvSpPr>
            <a:spLocks noGrp="1"/>
          </p:cNvSpPr>
          <p:nvPr>
            <p:ph type="ftr" sz="quarter" idx="11"/>
          </p:nvPr>
        </p:nvSpPr>
        <p:spPr/>
        <p:txBody>
          <a:bodyPr/>
          <a:lstStyle/>
          <a:p>
            <a:r>
              <a:rPr lang="en-US" dirty="0"/>
              <a:t>Dept. of Computer Science</a:t>
            </a:r>
            <a:endParaRPr lang="en-IN" dirty="0"/>
          </a:p>
        </p:txBody>
      </p:sp>
      <p:sp>
        <p:nvSpPr>
          <p:cNvPr id="5" name="Slide Number Placeholder 4">
            <a:extLst>
              <a:ext uri="{FF2B5EF4-FFF2-40B4-BE49-F238E27FC236}">
                <a16:creationId xmlns="" xmlns:a16="http://schemas.microsoft.com/office/drawing/2014/main" id="{0701A962-3AED-461F-B14C-4CF7EA4C3D91}"/>
              </a:ext>
            </a:extLst>
          </p:cNvPr>
          <p:cNvSpPr>
            <a:spLocks noGrp="1"/>
          </p:cNvSpPr>
          <p:nvPr>
            <p:ph type="sldNum" sz="quarter" idx="12"/>
          </p:nvPr>
        </p:nvSpPr>
        <p:spPr/>
        <p:txBody>
          <a:bodyPr/>
          <a:lstStyle/>
          <a:p>
            <a:fld id="{C413443F-AA25-4B4F-AEAF-68BBC3B2A844}" type="slidenum">
              <a:rPr lang="en-IN" smtClean="0"/>
              <a:t>99</a:t>
            </a:fld>
            <a:endParaRPr lang="en-IN"/>
          </a:p>
        </p:txBody>
      </p:sp>
      <p:pic>
        <p:nvPicPr>
          <p:cNvPr id="6" name="Picture 5">
            <a:extLst>
              <a:ext uri="{FF2B5EF4-FFF2-40B4-BE49-F238E27FC236}">
                <a16:creationId xmlns="" xmlns:a16="http://schemas.microsoft.com/office/drawing/2014/main" id="{F9096F0A-9425-AB65-27D0-A2B7C33ADA8A}"/>
              </a:ext>
            </a:extLst>
          </p:cNvPr>
          <p:cNvPicPr>
            <a:picLocks noChangeAspect="1"/>
          </p:cNvPicPr>
          <p:nvPr/>
        </p:nvPicPr>
        <p:blipFill>
          <a:blip r:embed="rId2"/>
          <a:stretch>
            <a:fillRect/>
          </a:stretch>
        </p:blipFill>
        <p:spPr>
          <a:xfrm>
            <a:off x="10955468" y="31108"/>
            <a:ext cx="1131554" cy="1010292"/>
          </a:xfrm>
          <a:prstGeom prst="rect">
            <a:avLst/>
          </a:prstGeom>
        </p:spPr>
      </p:pic>
    </p:spTree>
    <p:extLst>
      <p:ext uri="{BB962C8B-B14F-4D97-AF65-F5344CB8AC3E}">
        <p14:creationId xmlns:p14="http://schemas.microsoft.com/office/powerpoint/2010/main" val="35825012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2752</TotalTime>
  <Words>7843</Words>
  <Application>Microsoft Office PowerPoint</Application>
  <PresentationFormat>Widescreen</PresentationFormat>
  <Paragraphs>757</Paragraphs>
  <Slides>110</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110</vt:i4>
      </vt:variant>
    </vt:vector>
  </HeadingPairs>
  <TitlesOfParts>
    <vt:vector size="117" baseType="lpstr">
      <vt:lpstr>Arial</vt:lpstr>
      <vt:lpstr>Calibri</vt:lpstr>
      <vt:lpstr>Calibri Light</vt:lpstr>
      <vt:lpstr>Nunito</vt:lpstr>
      <vt:lpstr>Times New Roman</vt:lpstr>
      <vt:lpstr>Wingdings</vt:lpstr>
      <vt:lpstr>Office Theme</vt:lpstr>
      <vt:lpstr>Unit -1 Internet of Things </vt:lpstr>
      <vt:lpstr>IoT in our daily lives…</vt:lpstr>
      <vt:lpstr>Introduction</vt:lpstr>
      <vt:lpstr>PowerPoint Presentation</vt:lpstr>
      <vt:lpstr>In the Internet of Things (IoT) ecosystem, interrelated devices communicate with each other to collect, exchange, and act upon data. This communication is essential for creating a smart and interconnected environment. </vt:lpstr>
      <vt:lpstr>PowerPoint Presentation</vt:lpstr>
      <vt:lpstr>Definition</vt:lpstr>
      <vt:lpstr>Definition</vt:lpstr>
      <vt:lpstr>PowerPoint Presentation</vt:lpstr>
      <vt:lpstr>Vision</vt:lpstr>
      <vt:lpstr>IoT Example 1.1</vt:lpstr>
      <vt:lpstr>IoT Example 1.2</vt:lpstr>
      <vt:lpstr>PowerPoint Presentation</vt:lpstr>
      <vt:lpstr>Characteristics Of IoT</vt:lpstr>
      <vt:lpstr>PowerPoint Presentation</vt:lpstr>
      <vt:lpstr>PowerPoint Presentation</vt:lpstr>
      <vt:lpstr>PowerPoint Presentation</vt:lpstr>
      <vt:lpstr>IoT CONCEPTUAL FRAMEWORK</vt:lpstr>
      <vt:lpstr>IoT CONCEPTUAL FRAMEWORK</vt:lpstr>
      <vt:lpstr>PowerPoint Presentation</vt:lpstr>
      <vt:lpstr>PowerPoint Presentation</vt:lpstr>
      <vt:lpstr>PowerPoint Presentation</vt:lpstr>
      <vt:lpstr>Gather + Enrich + Stream + Manage + Acquire + Organize and Analyze = Internet of things with connectivity to data center, enterprise or cloud server          ….1.2</vt:lpstr>
      <vt:lpstr>Gather + Enrich + Stream + Manage + Acquire + Organize and Analyze = Internet of things with connectivity to data center, enterprise or cloud server          ….1.2</vt:lpstr>
      <vt:lpstr>PowerPoint Presentation</vt:lpstr>
      <vt:lpstr>PowerPoint Presentation</vt:lpstr>
      <vt:lpstr>PowerPoint Presentation</vt:lpstr>
      <vt:lpstr>PowerPoint Presentation</vt:lpstr>
      <vt:lpstr>PowerPoint Presentation</vt:lpstr>
      <vt:lpstr>PowerPoint Presentation</vt:lpstr>
      <vt:lpstr>ARCHITECTURAL VIEW OF IOT</vt:lpstr>
      <vt:lpstr>An example is CISCO’s presentation of a reference model comprising seven levels (Figure 1.4)</vt:lpstr>
      <vt:lpstr>PowerPoint Presentation</vt:lpstr>
      <vt:lpstr>The functionality of each layer is described below:</vt:lpstr>
      <vt:lpstr>PowerPoint Presentation</vt:lpstr>
      <vt:lpstr>PowerPoint Presentation</vt:lpstr>
      <vt:lpstr>Management Service Layer/ Data Processing Layer</vt:lpstr>
      <vt:lpstr>PowerPoint Presentation</vt:lpstr>
      <vt:lpstr>TECHNOLOGY BEHIND IoT</vt:lpstr>
      <vt:lpstr>1.4.1 Server-end Technology </vt:lpstr>
      <vt:lpstr>1.4.2 Major Components of IoT System</vt:lpstr>
      <vt:lpstr>Sensors and Control Units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SOURCES OF IoT</vt:lpstr>
      <vt:lpstr>Popular IoT Development Boards</vt:lpstr>
      <vt:lpstr>1. Arduino Yún</vt:lpstr>
      <vt:lpstr>2. Microduino</vt:lpstr>
      <vt:lpstr>3. Intel Galileo </vt:lpstr>
      <vt:lpstr>Intel Galileo</vt:lpstr>
      <vt:lpstr>4. Intel Edison</vt:lpstr>
      <vt:lpstr>4. Intel Edison</vt:lpstr>
      <vt:lpstr>5. Beagle Board</vt:lpstr>
      <vt:lpstr>6. Raspberry Pi Wireless Inventors Kit (RasWIK)</vt:lpstr>
      <vt:lpstr>1.5.2 Role of RFID and IoT Applications</vt:lpstr>
      <vt:lpstr>1.5.3 Wireless Sensor Networks (WSNs)</vt:lpstr>
      <vt:lpstr>PowerPoint Presentation</vt:lpstr>
      <vt:lpstr>PowerPoint Presentation</vt:lpstr>
      <vt:lpstr>1.6 M2M COMMUNICATION</vt:lpstr>
      <vt:lpstr>Difference between IoT and M2M </vt:lpstr>
      <vt:lpstr>Difference between IoT and M2M </vt:lpstr>
      <vt:lpstr>Features of M2M Communication</vt:lpstr>
      <vt:lpstr>1.6.1 M2M to IoT</vt:lpstr>
      <vt:lpstr>1.6.2 M2M Architecture</vt:lpstr>
      <vt:lpstr>PowerPoint Presentation</vt:lpstr>
      <vt:lpstr>Summary</vt:lpstr>
      <vt:lpstr>1.7 EXAMPLES OF IoT</vt:lpstr>
      <vt:lpstr>Design Principles for Connected Devices Unit 1 Chapter 2</vt:lpstr>
      <vt:lpstr>Introduction</vt:lpstr>
      <vt:lpstr>What is Data?</vt:lpstr>
      <vt:lpstr>Key terms to know..</vt:lpstr>
      <vt:lpstr>2.2 IoT/M2M SYSTEMS, LAYERS AND DESIGNS STANDARDISATION</vt:lpstr>
      <vt:lpstr>2.2.1 Modified OSI Model for the IoT/M2M Systems</vt:lpstr>
      <vt:lpstr>PowerPoint Presentation</vt:lpstr>
      <vt:lpstr>PowerPoint Presentation</vt:lpstr>
      <vt:lpstr>Case study</vt:lpstr>
      <vt:lpstr>PowerPoint Presentation</vt:lpstr>
      <vt:lpstr>2.2.2 ITU-T Reference Model</vt:lpstr>
      <vt:lpstr>PowerPoint Presentation</vt:lpstr>
      <vt:lpstr>ITU-T four layers</vt:lpstr>
      <vt:lpstr>Comparison between RM1 and RM2</vt:lpstr>
      <vt:lpstr>2.2.3 ETSI M2M Domains and High-level Capabilities</vt:lpstr>
      <vt:lpstr>Case Study : What are domains and their service capabilities in ETSI high-level architecture for applications and services in Internet of ATM machines?</vt:lpstr>
      <vt:lpstr>2.3 COMMUNICATION TECHNOLOGIES</vt:lpstr>
      <vt:lpstr>PowerPoint Presentation</vt:lpstr>
      <vt:lpstr>2.3.3 Communication Technologies— A Comparison</vt:lpstr>
      <vt:lpstr>PowerPoint Presentation</vt:lpstr>
      <vt:lpstr>PowerPoint Presentation</vt:lpstr>
      <vt:lpstr>2.4 DATA ENRICHMENT, DATA CONSOLIDATION AND DEVICE MANAGEMENT AT GATEWAY</vt:lpstr>
      <vt:lpstr>PowerPoint Presentation</vt:lpstr>
      <vt:lpstr>2.4.1 Data Management and Consolidation Gateway</vt:lpstr>
      <vt:lpstr>Transcoding</vt:lpstr>
      <vt:lpstr>Privacy</vt:lpstr>
      <vt:lpstr>Secure Data Access</vt:lpstr>
      <vt:lpstr>Data Gathering and Enrichment</vt:lpstr>
      <vt:lpstr>Data Gathering and Enrichment</vt:lpstr>
      <vt:lpstr>Data Dissemination</vt:lpstr>
      <vt:lpstr>Energy Dissipation in Data Dissemination</vt:lpstr>
      <vt:lpstr>Data Source and Data Destination</vt:lpstr>
      <vt:lpstr>Data Characteristics, Formats and Structures</vt:lpstr>
      <vt:lpstr>2.4.2 Device-management Gateway</vt:lpstr>
      <vt:lpstr>2.5 EASE OF DESIGNING AND AFFORDABILITY</vt:lpstr>
      <vt:lpstr>2.5 EASE OF DESIGNING AND AFFORDABILITY (Continued)</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dc:title>
  <dc:creator>Raksha Adyanthaya</dc:creator>
  <cp:lastModifiedBy>Microsoft account</cp:lastModifiedBy>
  <cp:revision>122</cp:revision>
  <dcterms:created xsi:type="dcterms:W3CDTF">2023-12-14T04:48:16Z</dcterms:created>
  <dcterms:modified xsi:type="dcterms:W3CDTF">2025-02-03T03:30:14Z</dcterms:modified>
</cp:coreProperties>
</file>